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9" r:id="rId6"/>
    <p:sldId id="271" r:id="rId7"/>
    <p:sldId id="270" r:id="rId8"/>
    <p:sldId id="265" r:id="rId9"/>
    <p:sldId id="263" r:id="rId10"/>
    <p:sldId id="262" r:id="rId11"/>
    <p:sldId id="264" r:id="rId12"/>
    <p:sldId id="266" r:id="rId13"/>
    <p:sldId id="261" r:id="rId14"/>
    <p:sldId id="272" r:id="rId15"/>
    <p:sldId id="260" r:id="rId16"/>
    <p:sldId id="259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1" autoAdjust="0"/>
    <p:restoredTop sz="94660"/>
  </p:normalViewPr>
  <p:slideViewPr>
    <p:cSldViewPr>
      <p:cViewPr varScale="1">
        <p:scale>
          <a:sx n="107" d="100"/>
          <a:sy n="107" d="100"/>
        </p:scale>
        <p:origin x="34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7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34434" y="258234"/>
            <a:ext cx="8445500" cy="4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部编</a:t>
            </a:r>
            <a:r>
              <a:rPr lang="zh-CN" altLang="en-US" sz="24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版道德与法治一</a:t>
            </a:r>
            <a:r>
              <a:rPr lang="zh-CN" altLang="en-US" sz="2400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年</a:t>
            </a:r>
            <a:r>
              <a:rPr lang="zh-CN" altLang="en-US" sz="24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级上册第一单元 </a:t>
            </a:r>
            <a:r>
              <a:rPr lang="en-US" altLang="zh-CN" sz="2400" dirty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我是小学生啦</a:t>
            </a:r>
            <a:endParaRPr lang="zh-CN" altLang="en-US" sz="2400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63688" y="2067694"/>
            <a:ext cx="5761567" cy="868535"/>
            <a:chOff x="2123728" y="1923678"/>
            <a:chExt cx="5761567" cy="868535"/>
          </a:xfrm>
        </p:grpSpPr>
        <p:sp>
          <p:nvSpPr>
            <p:cNvPr id="7" name="三十二角星 6"/>
            <p:cNvSpPr/>
            <p:nvPr/>
          </p:nvSpPr>
          <p:spPr>
            <a:xfrm>
              <a:off x="3203848" y="2067694"/>
              <a:ext cx="724519" cy="724519"/>
            </a:xfrm>
            <a:prstGeom prst="star32">
              <a:avLst>
                <a:gd name="adj" fmla="val 44503"/>
              </a:avLst>
            </a:prstGeom>
            <a:gradFill flip="none" rotWithShape="1">
              <a:gsLst>
                <a:gs pos="0">
                  <a:schemeClr val="accent6"/>
                </a:gs>
                <a:gs pos="100000">
                  <a:srgbClr val="75BD43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楷体" panose="02010609060101010101" pitchFamily="49" charset="-122"/>
              </a:endParaRPr>
            </a:p>
          </p:txBody>
        </p:sp>
        <p:sp>
          <p:nvSpPr>
            <p:cNvPr id="8" name="TextBox 1951"/>
            <p:cNvSpPr txBox="1">
              <a:spLocks noChangeArrowheads="1"/>
            </p:cNvSpPr>
            <p:nvPr/>
          </p:nvSpPr>
          <p:spPr bwMode="auto">
            <a:xfrm>
              <a:off x="2123728" y="1923678"/>
              <a:ext cx="5761567" cy="840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>
              <a:spAutoFit/>
            </a:bodyPr>
            <a:lstStyle/>
            <a:p>
              <a:pPr algn="ctr" eaLnBrk="1" hangingPunct="1"/>
              <a:r>
                <a:rPr lang="en-US" altLang="zh-CN" sz="3600" b="1" dirty="0" smtClean="0">
                  <a:solidFill>
                    <a:schemeClr val="tx2"/>
                  </a:solidFill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en-US" altLang="zh-CN" sz="4500" b="1" dirty="0" smtClean="0">
                  <a:solidFill>
                    <a:schemeClr val="tx2"/>
                  </a:solidFill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zh-CN" altLang="en-US" sz="3600" b="1" dirty="0" smtClean="0">
                  <a:solidFill>
                    <a:schemeClr val="tx2"/>
                  </a:solidFill>
                  <a:latin typeface="黑体" pitchFamily="49" charset="-122"/>
                  <a:ea typeface="黑体" pitchFamily="49" charset="-122"/>
                </a:rPr>
                <a:t>我认识您了</a:t>
              </a:r>
              <a:endParaRPr lang="zh-CN" altLang="en-US" sz="3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礼貌用语我会说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altLang="zh-CN" sz="2400" dirty="0" smtClean="0">
                <a:ea typeface="华文楷体"/>
              </a:rPr>
              <a:t>      1.</a:t>
            </a:r>
            <a:r>
              <a:rPr lang="zh-CN" altLang="en-US" sz="2400" dirty="0" smtClean="0">
                <a:ea typeface="华文楷体"/>
              </a:rPr>
              <a:t>校园内见到老师说：</a:t>
            </a:r>
            <a:endParaRPr lang="en-US" altLang="zh-CN" sz="2400" dirty="0" smtClean="0">
              <a:ea typeface="华文楷体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zh-CN" sz="2400" dirty="0" smtClean="0">
                <a:ea typeface="华文楷体"/>
              </a:rPr>
              <a:t>      2.</a:t>
            </a:r>
            <a:r>
              <a:rPr lang="zh-CN" altLang="en-US" sz="2400" dirty="0" smtClean="0">
                <a:ea typeface="华文楷体"/>
              </a:rPr>
              <a:t>放学回家跟老师说：</a:t>
            </a:r>
            <a:endParaRPr lang="en-US" altLang="zh-CN" sz="2400" dirty="0" smtClean="0">
              <a:ea typeface="华文楷体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zh-CN" sz="2400" dirty="0" smtClean="0">
                <a:ea typeface="华文楷体"/>
              </a:rPr>
              <a:t>      3.</a:t>
            </a:r>
            <a:r>
              <a:rPr lang="zh-CN" altLang="en-US" sz="2400" dirty="0" smtClean="0">
                <a:ea typeface="华文楷体"/>
              </a:rPr>
              <a:t>需要老师帮助说：</a:t>
            </a:r>
            <a:endParaRPr lang="en-US" altLang="zh-CN" sz="2400" dirty="0" smtClean="0">
              <a:ea typeface="华文楷体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zh-CN" sz="2400" dirty="0" smtClean="0">
                <a:ea typeface="华文楷体"/>
              </a:rPr>
              <a:t>      4.</a:t>
            </a:r>
            <a:r>
              <a:rPr lang="zh-CN" altLang="en-US" sz="2400" dirty="0" smtClean="0">
                <a:ea typeface="华文楷体"/>
              </a:rPr>
              <a:t>做错事情说：</a:t>
            </a:r>
            <a:endParaRPr lang="en-US" altLang="zh-CN" sz="2400" dirty="0" smtClean="0">
              <a:ea typeface="华文楷体"/>
            </a:endParaRPr>
          </a:p>
          <a:p>
            <a:pPr marL="514350" indent="-514350">
              <a:buAutoNum type="arabicPeriod" startAt="4"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499742"/>
            <a:ext cx="626700" cy="60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51670"/>
            <a:ext cx="648072" cy="5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131590"/>
            <a:ext cx="720080" cy="51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219822"/>
            <a:ext cx="72008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连接符 13"/>
          <p:cNvCxnSpPr/>
          <p:nvPr/>
        </p:nvCxnSpPr>
        <p:spPr>
          <a:xfrm>
            <a:off x="4283968" y="1635646"/>
            <a:ext cx="2160240" cy="129614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355976" y="2211710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4355976" y="1275606"/>
            <a:ext cx="2088232" cy="158417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355976" y="3579862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43558"/>
            <a:ext cx="3773947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pic2.cxtuku.com/00/08/41/b311b3ddac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63838"/>
            <a:ext cx="682425" cy="714328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435846"/>
            <a:ext cx="621376" cy="60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1882552" cy="85725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场景三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15566"/>
            <a:ext cx="3726193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08104" y="177966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</a:t>
            </a:r>
            <a:endParaRPr lang="zh-CN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91830"/>
            <a:ext cx="621376" cy="60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64088" y="1575215"/>
            <a:ext cx="3240360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楷体"/>
                <a:ea typeface="华文楷体"/>
              </a:rPr>
              <a:t>小姑娘的做法对吗？   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楷体"/>
                <a:ea typeface="华文楷体"/>
              </a:rPr>
              <a:t>想一想为什么？</a:t>
            </a:r>
            <a:endParaRPr lang="zh-CN" altLang="en-US" sz="2400" dirty="0">
              <a:latin typeface="华文楷体"/>
              <a:ea typeface="华文楷体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1882552" cy="85725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场景四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05978"/>
            <a:ext cx="8219256" cy="85725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+mn-lt"/>
                <a:ea typeface="华文楷体"/>
                <a:cs typeface="+mn-cs"/>
              </a:rPr>
              <a:t>在校园内遇到以下人员应该怎么办呢？</a:t>
            </a:r>
            <a:endParaRPr lang="zh-CN" altLang="en-US" sz="2800" dirty="0">
              <a:latin typeface="+mn-lt"/>
              <a:ea typeface="华文楷体"/>
              <a:cs typeface="+mn-cs"/>
            </a:endParaRPr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9622"/>
            <a:ext cx="1224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9622"/>
            <a:ext cx="10572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19622"/>
            <a:ext cx="10035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419622"/>
            <a:ext cx="9906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419622"/>
            <a:ext cx="11144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419622"/>
            <a:ext cx="10686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1419622"/>
            <a:ext cx="8790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74590" y="300379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ea typeface="华文楷体"/>
              </a:rPr>
              <a:t>其他班级老师</a:t>
            </a:r>
            <a:endParaRPr lang="zh-CN" altLang="en-US" sz="1200" b="1" dirty="0">
              <a:ea typeface="华文楷体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300379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ea typeface="华文楷体"/>
              </a:rPr>
              <a:t>不认识的老师</a:t>
            </a:r>
            <a:endParaRPr lang="zh-CN" altLang="en-US" sz="1200" b="1" dirty="0">
              <a:ea typeface="华文楷体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321982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39952" y="300379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ea typeface="华文楷体"/>
              </a:rPr>
              <a:t>园丁叔叔</a:t>
            </a:r>
            <a:endParaRPr lang="zh-CN" altLang="en-US" sz="1200" b="1" dirty="0">
              <a:ea typeface="华文楷体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2628" y="3003798"/>
            <a:ext cx="931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ea typeface="华文楷体"/>
              </a:rPr>
              <a:t>校医阿姨</a:t>
            </a:r>
            <a:endParaRPr lang="zh-CN" altLang="en-US" sz="1200" b="1" dirty="0">
              <a:ea typeface="华文楷体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300379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ea typeface="华文楷体"/>
              </a:rPr>
              <a:t>保安叔叔</a:t>
            </a:r>
            <a:endParaRPr lang="zh-CN" altLang="en-US" sz="1200" b="1" dirty="0">
              <a:ea typeface="华文楷体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3003798"/>
            <a:ext cx="898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ea typeface="华文楷体"/>
              </a:rPr>
              <a:t>保洁阿姨</a:t>
            </a:r>
            <a:endParaRPr lang="zh-CN" altLang="en-US" sz="1200" b="1" dirty="0">
              <a:ea typeface="华文楷体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648" y="350785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华文楷体"/>
                <a:ea typeface="华文楷体"/>
              </a:rPr>
              <a:t>1.</a:t>
            </a:r>
            <a:r>
              <a:rPr lang="zh-CN" altLang="en-US" sz="2400" dirty="0" smtClean="0">
                <a:latin typeface="华文楷体"/>
                <a:ea typeface="华文楷体"/>
              </a:rPr>
              <a:t>对待每一位老师和工作人员都要</a:t>
            </a:r>
            <a:r>
              <a:rPr lang="zh-CN" altLang="en-US" sz="2400" dirty="0" smtClean="0">
                <a:solidFill>
                  <a:srgbClr val="C00000"/>
                </a:solidFill>
                <a:latin typeface="华文楷体"/>
                <a:ea typeface="华文楷体"/>
              </a:rPr>
              <a:t>有礼貌</a:t>
            </a:r>
            <a:r>
              <a:rPr lang="zh-CN" altLang="en-US" sz="2400" dirty="0" smtClean="0">
                <a:latin typeface="华文楷体"/>
                <a:ea typeface="华文楷体"/>
              </a:rPr>
              <a:t>。</a:t>
            </a:r>
            <a:endParaRPr lang="zh-CN" altLang="en-US" sz="2400" dirty="0">
              <a:latin typeface="华文楷体"/>
              <a:ea typeface="华文楷体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8" y="415592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华文楷体"/>
                <a:ea typeface="华文楷体"/>
              </a:rPr>
              <a:t>2.</a:t>
            </a:r>
            <a:r>
              <a:rPr lang="zh-CN" altLang="en-US" sz="2400" dirty="0" smtClean="0">
                <a:latin typeface="华文楷体"/>
                <a:ea typeface="华文楷体"/>
              </a:rPr>
              <a:t>每一位老师和工作人员说的话我们都要</a:t>
            </a:r>
            <a:r>
              <a:rPr lang="zh-CN" altLang="en-US" sz="2400" dirty="0" smtClean="0">
                <a:solidFill>
                  <a:srgbClr val="C00000"/>
                </a:solidFill>
                <a:latin typeface="华文楷体"/>
                <a:ea typeface="华文楷体"/>
              </a:rPr>
              <a:t>认真听</a:t>
            </a:r>
            <a:r>
              <a:rPr lang="zh-CN" altLang="en-US" sz="2400" dirty="0" smtClean="0">
                <a:latin typeface="华文楷体"/>
                <a:ea typeface="华文楷体"/>
              </a:rPr>
              <a:t>。</a:t>
            </a:r>
            <a:endParaRPr lang="zh-CN" altLang="en-US" sz="2400" dirty="0">
              <a:latin typeface="华文楷体"/>
              <a:ea typeface="华文楷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91630"/>
            <a:ext cx="8229600" cy="12275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5400" dirty="0" smtClean="0"/>
              <a:t>      </a:t>
            </a:r>
            <a:r>
              <a:rPr lang="zh-CN" altLang="zh-CN" sz="2400" dirty="0" smtClean="0">
                <a:latin typeface="华文楷体"/>
                <a:ea typeface="华文楷体"/>
              </a:rPr>
              <a:t>你还发现</a:t>
            </a:r>
            <a:r>
              <a:rPr lang="zh-CN" altLang="en-US" sz="2400" dirty="0" smtClean="0">
                <a:latin typeface="华文楷体"/>
                <a:ea typeface="华文楷体"/>
              </a:rPr>
              <a:t>周围</a:t>
            </a:r>
            <a:r>
              <a:rPr lang="zh-CN" altLang="zh-CN" sz="2400" dirty="0" smtClean="0">
                <a:latin typeface="华文楷体"/>
                <a:ea typeface="华文楷体"/>
              </a:rPr>
              <a:t>同学是怎样尊敬老师的，夸一夸他们的做法，为</a:t>
            </a:r>
            <a:r>
              <a:rPr lang="zh-CN" altLang="en-US" sz="2400" dirty="0" smtClean="0">
                <a:latin typeface="华文楷体"/>
                <a:ea typeface="华文楷体"/>
              </a:rPr>
              <a:t>他们</a:t>
            </a:r>
            <a:r>
              <a:rPr lang="zh-CN" altLang="zh-CN" sz="2400" dirty="0" smtClean="0">
                <a:latin typeface="华文楷体"/>
                <a:ea typeface="华文楷体"/>
              </a:rPr>
              <a:t>点个赞。</a:t>
            </a:r>
            <a:endParaRPr lang="zh-CN" altLang="en-US" sz="2400" dirty="0">
              <a:latin typeface="华文楷体"/>
              <a:ea typeface="华文楷体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夸一夸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600" dirty="0" smtClean="0">
                <a:latin typeface="黑体" pitchFamily="49" charset="-122"/>
                <a:ea typeface="黑体" pitchFamily="49" charset="-122"/>
              </a:rPr>
            </a:b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931790"/>
            <a:ext cx="1082201" cy="12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547664" y="1347614"/>
            <a:ext cx="4330824" cy="266429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indent="266700">
              <a:lnSpc>
                <a:spcPct val="150000"/>
              </a:lnSpc>
              <a:buNone/>
            </a:pPr>
            <a:r>
              <a:rPr lang="zh-CN" altLang="en-US" sz="2400" dirty="0" smtClean="0">
                <a:latin typeface="华文楷体"/>
                <a:ea typeface="华文楷体"/>
              </a:rPr>
              <a:t>见到老师，要问好。</a:t>
            </a:r>
          </a:p>
          <a:p>
            <a:pPr indent="266700">
              <a:lnSpc>
                <a:spcPct val="150000"/>
              </a:lnSpc>
              <a:buNone/>
            </a:pPr>
            <a:r>
              <a:rPr lang="zh-CN" altLang="en-US" sz="2400" dirty="0" smtClean="0">
                <a:latin typeface="华文楷体"/>
                <a:ea typeface="华文楷体"/>
              </a:rPr>
              <a:t>老师的话，要记牢。</a:t>
            </a:r>
          </a:p>
          <a:p>
            <a:pPr indent="266700">
              <a:lnSpc>
                <a:spcPct val="150000"/>
              </a:lnSpc>
              <a:buNone/>
            </a:pPr>
            <a:r>
              <a:rPr lang="zh-CN" altLang="en-US" sz="2400" dirty="0" smtClean="0">
                <a:latin typeface="华文楷体"/>
                <a:ea typeface="华文楷体"/>
              </a:rPr>
              <a:t>老师办公，不打扰。</a:t>
            </a:r>
          </a:p>
          <a:p>
            <a:pPr indent="266700">
              <a:lnSpc>
                <a:spcPct val="150000"/>
              </a:lnSpc>
              <a:buNone/>
            </a:pPr>
            <a:r>
              <a:rPr lang="zh-CN" altLang="en-US" sz="2400" dirty="0" smtClean="0">
                <a:latin typeface="华文楷体"/>
                <a:ea typeface="华文楷体"/>
              </a:rPr>
              <a:t>文明用语，记心上。</a:t>
            </a:r>
          </a:p>
          <a:p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6491064" cy="85725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读一读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600" b="1" dirty="0" smtClean="0">
                <a:latin typeface="黑体" pitchFamily="49" charset="-122"/>
                <a:ea typeface="黑体" pitchFamily="49" charset="-122"/>
              </a:rPr>
            </a:b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334" y="2859782"/>
            <a:ext cx="2471607" cy="143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848223"/>
            <a:ext cx="5904656" cy="7235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dirty="0" smtClean="0">
                <a:latin typeface="华文楷体"/>
                <a:ea typeface="华文楷体"/>
              </a:rPr>
              <a:t>孩子们，今天你都学会了吗？</a:t>
            </a:r>
            <a:endParaRPr lang="zh-CN" altLang="en-US" sz="2400" dirty="0">
              <a:latin typeface="华文楷体"/>
              <a:ea typeface="华文楷体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19822"/>
            <a:ext cx="3528392" cy="7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15200" cy="85725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想一想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600" dirty="0" smtClean="0">
                <a:latin typeface="黑体" pitchFamily="49" charset="-122"/>
                <a:ea typeface="黑体" pitchFamily="49" charset="-122"/>
              </a:rPr>
            </a:b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914400" y="329183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800" dirty="0" smtClean="0"/>
              <a:t>       </a:t>
            </a:r>
            <a:r>
              <a:rPr lang="zh-CN" altLang="en-US" sz="2800" dirty="0" smtClean="0"/>
              <a:t> </a:t>
            </a:r>
            <a:r>
              <a:rPr lang="zh-CN" altLang="en-US" sz="2400" dirty="0" smtClean="0">
                <a:latin typeface="华文楷体"/>
                <a:ea typeface="华文楷体"/>
              </a:rPr>
              <a:t>孩子们，在</a:t>
            </a:r>
            <a:r>
              <a:rPr lang="zh-CN" altLang="en-US" sz="2400" dirty="0">
                <a:latin typeface="华文楷体"/>
                <a:ea typeface="华文楷体"/>
              </a:rPr>
              <a:t>生活中，我们应该怎样对待老师？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01245">
            <a:off x="5677779" y="311716"/>
            <a:ext cx="919562" cy="87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10"/>
          <p:cNvGrpSpPr/>
          <p:nvPr/>
        </p:nvGrpSpPr>
        <p:grpSpPr>
          <a:xfrm>
            <a:off x="2699792" y="1419622"/>
            <a:ext cx="2592288" cy="1584176"/>
            <a:chOff x="2699792" y="1419622"/>
            <a:chExt cx="2592288" cy="1584176"/>
          </a:xfrm>
        </p:grpSpPr>
        <p:sp>
          <p:nvSpPr>
            <p:cNvPr id="9" name="云形 8"/>
            <p:cNvSpPr/>
            <p:nvPr/>
          </p:nvSpPr>
          <p:spPr>
            <a:xfrm>
              <a:off x="2699792" y="1419622"/>
              <a:ext cx="2592288" cy="1584176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19872" y="1995686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ea typeface="华文楷体"/>
                </a:rPr>
                <a:t>老  师</a:t>
              </a:r>
              <a:endParaRPr lang="zh-CN" altLang="en-US" sz="2800" b="1" dirty="0">
                <a:ea typeface="华文楷体"/>
              </a:endParaRPr>
            </a:p>
          </p:txBody>
        </p:sp>
      </p:grpSp>
      <p:pic>
        <p:nvPicPr>
          <p:cNvPr id="3" name="儿童歌曲 - 老师,您早 00_00_23-00_01_0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0664" y="269899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赞一赞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987574"/>
            <a:ext cx="3426155" cy="15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915566"/>
            <a:ext cx="3489846" cy="149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83568" y="2571750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000">
              <a:lnSpc>
                <a:spcPct val="150000"/>
              </a:lnSpc>
            </a:pPr>
            <a:r>
              <a:rPr lang="en-US" altLang="zh-CN" sz="2400" dirty="0" smtClean="0">
                <a:ea typeface="华文楷体"/>
              </a:rPr>
              <a:t>  </a:t>
            </a:r>
            <a:r>
              <a:rPr lang="zh-CN" altLang="zh-CN" sz="2400" dirty="0" smtClean="0">
                <a:ea typeface="华文楷体"/>
              </a:rPr>
              <a:t>看看</a:t>
            </a:r>
            <a:r>
              <a:rPr lang="zh-CN" altLang="zh-CN" sz="2400" dirty="0">
                <a:ea typeface="华文楷体"/>
              </a:rPr>
              <a:t>图中的小同学在做些什</a:t>
            </a:r>
            <a:r>
              <a:rPr lang="zh-CN" altLang="zh-CN" sz="2400" dirty="0" smtClean="0">
                <a:ea typeface="华文楷体"/>
              </a:rPr>
              <a:t>么</a:t>
            </a:r>
            <a:r>
              <a:rPr lang="zh-CN" altLang="en-US" sz="2400" dirty="0" smtClean="0">
                <a:ea typeface="华文楷体"/>
              </a:rPr>
              <a:t>？</a:t>
            </a:r>
            <a:r>
              <a:rPr lang="zh-CN" altLang="zh-CN" sz="2400" dirty="0" smtClean="0">
                <a:ea typeface="华文楷体"/>
              </a:rPr>
              <a:t>你</a:t>
            </a:r>
            <a:r>
              <a:rPr lang="zh-CN" altLang="zh-CN" sz="2400" dirty="0">
                <a:ea typeface="华文楷体"/>
              </a:rPr>
              <a:t>赞同图中哪位同学的做法，为</a:t>
            </a:r>
            <a:r>
              <a:rPr lang="zh-CN" altLang="en-US" sz="2400" dirty="0">
                <a:ea typeface="华文楷体"/>
              </a:rPr>
              <a:t>她</a:t>
            </a:r>
            <a:r>
              <a:rPr lang="en-US" altLang="zh-CN" sz="2400" dirty="0">
                <a:ea typeface="华文楷体"/>
              </a:rPr>
              <a:t>/</a:t>
            </a:r>
            <a:r>
              <a:rPr lang="zh-CN" altLang="zh-CN" sz="2400" dirty="0">
                <a:ea typeface="华文楷体"/>
              </a:rPr>
              <a:t>他点个</a:t>
            </a:r>
            <a:r>
              <a:rPr lang="zh-CN" altLang="zh-CN" sz="2400" dirty="0" smtClean="0">
                <a:ea typeface="华文楷体"/>
              </a:rPr>
              <a:t>赞</a:t>
            </a:r>
            <a:r>
              <a:rPr lang="zh-CN" altLang="en-US" sz="2400" dirty="0" smtClean="0">
                <a:ea typeface="华文楷体"/>
              </a:rPr>
              <a:t>；</a:t>
            </a:r>
            <a:r>
              <a:rPr lang="zh-CN" altLang="zh-CN" sz="2400" dirty="0" smtClean="0">
                <a:ea typeface="华文楷体"/>
              </a:rPr>
              <a:t>不</a:t>
            </a:r>
            <a:r>
              <a:rPr lang="zh-CN" altLang="zh-CN" sz="2400" dirty="0">
                <a:ea typeface="华文楷体"/>
              </a:rPr>
              <a:t>赞同哪些同学的做法，为什</a:t>
            </a:r>
            <a:r>
              <a:rPr lang="zh-CN" altLang="zh-CN" sz="2400" dirty="0" smtClean="0">
                <a:ea typeface="华文楷体"/>
              </a:rPr>
              <a:t>么</a:t>
            </a:r>
            <a:r>
              <a:rPr lang="zh-CN" altLang="en-US" sz="2400" dirty="0" smtClean="0">
                <a:ea typeface="华文楷体"/>
              </a:rPr>
              <a:t>？</a:t>
            </a:r>
            <a:endParaRPr lang="zh-CN" altLang="zh-CN" sz="2400" dirty="0">
              <a:ea typeface="华文楷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1882552" cy="85725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场景一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7574"/>
            <a:ext cx="3822800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19822"/>
            <a:ext cx="992768" cy="9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内容占位符 4"/>
          <p:cNvSpPr txBox="1">
            <a:spLocks noGrp="1"/>
          </p:cNvSpPr>
          <p:nvPr>
            <p:ph idx="1"/>
          </p:nvPr>
        </p:nvSpPr>
        <p:spPr>
          <a:xfrm>
            <a:off x="1115616" y="3291830"/>
            <a:ext cx="6213376" cy="57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dirty="0" smtClean="0"/>
              <a:t>   </a:t>
            </a:r>
            <a:r>
              <a:rPr lang="en-US" altLang="zh-CN" sz="2400" dirty="0" smtClean="0">
                <a:ea typeface="华文楷体"/>
              </a:rPr>
              <a:t>1.</a:t>
            </a:r>
            <a:r>
              <a:rPr lang="zh-CN" altLang="en-US" sz="2400" dirty="0" smtClean="0">
                <a:ea typeface="华文楷体"/>
              </a:rPr>
              <a:t>课间活动远离办公室。</a:t>
            </a:r>
            <a:endParaRPr lang="zh-CN" altLang="en-US" sz="2400" dirty="0">
              <a:ea typeface="华文楷体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99542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350785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</a:t>
            </a:r>
            <a:r>
              <a:rPr lang="en-US" altLang="zh-CN" sz="2400" dirty="0" smtClean="0">
                <a:ea typeface="华文楷体"/>
              </a:rPr>
              <a:t>2.</a:t>
            </a:r>
            <a:r>
              <a:rPr lang="zh-CN" altLang="en-US" sz="2400" dirty="0" smtClean="0">
                <a:ea typeface="华文楷体"/>
              </a:rPr>
              <a:t>经过老师办公室时</a:t>
            </a:r>
            <a:endParaRPr lang="zh-CN" altLang="en-US" sz="2400" dirty="0">
              <a:ea typeface="华文楷体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35846"/>
            <a:ext cx="216395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15566"/>
            <a:ext cx="3702546" cy="23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94970"/>
          </a:xfrm>
          <a:prstGeom prst="rect">
            <a:avLst/>
          </a:prstGeom>
          <a:noFill/>
        </p:spPr>
      </p:pic>
      <p:sp>
        <p:nvSpPr>
          <p:cNvPr id="5" name="内容占位符 4"/>
          <p:cNvSpPr txBox="1">
            <a:spLocks noGrp="1"/>
          </p:cNvSpPr>
          <p:nvPr>
            <p:ph idx="1"/>
          </p:nvPr>
        </p:nvSpPr>
        <p:spPr>
          <a:xfrm>
            <a:off x="1835696" y="350785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sz="2400" dirty="0" smtClean="0">
                <a:ea typeface="华文楷体"/>
              </a:rPr>
              <a:t>3.</a:t>
            </a:r>
            <a:r>
              <a:rPr lang="zh-CN" altLang="en-US" sz="2400" dirty="0" smtClean="0">
                <a:ea typeface="华文楷体"/>
              </a:rPr>
              <a:t>先敲门，老师允许后方可进入办公室。</a:t>
            </a:r>
            <a:endParaRPr lang="zh-CN" altLang="en-US" sz="2400" dirty="0">
              <a:ea typeface="华文楷体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55526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87574"/>
            <a:ext cx="3752663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pic2.cxtuku.com/00/08/41/b311b3ddac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19822"/>
            <a:ext cx="957593" cy="10023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52120" y="120359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ea typeface="华文楷体"/>
              </a:rPr>
              <a:t>接受老师帮助要说：</a:t>
            </a:r>
            <a:endParaRPr lang="zh-CN" altLang="en-US" sz="2400" dirty="0">
              <a:ea typeface="华文楷体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283718"/>
            <a:ext cx="1512168" cy="122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1882552" cy="85725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场景二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73854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546"/>
            <a:ext cx="9144000" cy="523604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23678"/>
            <a:ext cx="972000" cy="887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923678"/>
            <a:ext cx="972000" cy="851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2" name="Picture 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923678"/>
            <a:ext cx="972000" cy="9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3" name="Picture 5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923678"/>
            <a:ext cx="972000" cy="9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4" name="Picture 6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923678"/>
            <a:ext cx="972000" cy="9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923678"/>
            <a:ext cx="1038225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195486"/>
            <a:ext cx="31683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3363838"/>
            <a:ext cx="31683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278</Words>
  <Application>Microsoft Office PowerPoint</Application>
  <PresentationFormat>全屏显示(16:9)</PresentationFormat>
  <Paragraphs>40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黑体</vt:lpstr>
      <vt:lpstr>华文楷体</vt:lpstr>
      <vt:lpstr>楷体</vt:lpstr>
      <vt:lpstr>宋体</vt:lpstr>
      <vt:lpstr>Arial</vt:lpstr>
      <vt:lpstr>Calibri</vt:lpstr>
      <vt:lpstr>Office 主题</vt:lpstr>
      <vt:lpstr>PowerPoint 演示文稿</vt:lpstr>
      <vt:lpstr> 想一想 </vt:lpstr>
      <vt:lpstr>赞一赞</vt:lpstr>
      <vt:lpstr>场景一</vt:lpstr>
      <vt:lpstr>PowerPoint 演示文稿</vt:lpstr>
      <vt:lpstr>PowerPoint 演示文稿</vt:lpstr>
      <vt:lpstr>PowerPoint 演示文稿</vt:lpstr>
      <vt:lpstr>场景二</vt:lpstr>
      <vt:lpstr>PowerPoint 演示文稿</vt:lpstr>
      <vt:lpstr>礼貌用语我会说</vt:lpstr>
      <vt:lpstr>场景三</vt:lpstr>
      <vt:lpstr>场景四</vt:lpstr>
      <vt:lpstr>在校园内遇到以下人员应该怎么办呢？</vt:lpstr>
      <vt:lpstr> 夸一夸 </vt:lpstr>
      <vt:lpstr> 读一读 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云海在线</cp:lastModifiedBy>
  <cp:revision>47</cp:revision>
  <dcterms:modified xsi:type="dcterms:W3CDTF">2019-03-21T08:52:25Z</dcterms:modified>
</cp:coreProperties>
</file>