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3" r:id="rId10"/>
    <p:sldId id="294" r:id="rId11"/>
    <p:sldId id="295" r:id="rId12"/>
    <p:sldId id="269" r:id="rId13"/>
    <p:sldId id="268" r:id="rId14"/>
    <p:sldId id="270" r:id="rId15"/>
    <p:sldId id="316" r:id="rId16"/>
    <p:sldId id="273" r:id="rId17"/>
    <p:sldId id="379" r:id="rId18"/>
    <p:sldId id="401" r:id="rId19"/>
    <p:sldId id="378" r:id="rId20"/>
    <p:sldId id="341" r:id="rId21"/>
    <p:sldId id="434" r:id="rId22"/>
    <p:sldId id="435" r:id="rId23"/>
    <p:sldId id="358" r:id="rId24"/>
    <p:sldId id="271" r:id="rId25"/>
    <p:sldId id="439" r:id="rId26"/>
    <p:sldId id="272" r:id="rId27"/>
    <p:sldId id="454" r:id="rId28"/>
    <p:sldId id="436" r:id="rId29"/>
    <p:sldId id="440" r:id="rId30"/>
    <p:sldId id="441" r:id="rId31"/>
    <p:sldId id="403" r:id="rId32"/>
    <p:sldId id="425" r:id="rId33"/>
    <p:sldId id="455" r:id="rId34"/>
    <p:sldId id="278" r:id="rId35"/>
    <p:sldId id="334" r:id="rId36"/>
    <p:sldId id="279" r:id="rId37"/>
    <p:sldId id="335" r:id="rId38"/>
    <p:sldId id="336" r:id="rId39"/>
    <p:sldId id="337" r:id="rId40"/>
    <p:sldId id="283" r:id="rId4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2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619" autoAdjust="0"/>
  </p:normalViewPr>
  <p:slideViewPr>
    <p:cSldViewPr>
      <p:cViewPr varScale="1">
        <p:scale>
          <a:sx n="97" d="100"/>
          <a:sy n="97" d="100"/>
        </p:scale>
        <p:origin x="102" y="540"/>
      </p:cViewPr>
      <p:guideLst>
        <p:guide orient="horz" pos="1642"/>
        <p:guide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07"/>
            <a:ext cx="7772400" cy="11027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6"/>
            <a:ext cx="2057400" cy="438941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6"/>
            <a:ext cx="6019800" cy="438941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754"/>
            <a:ext cx="7772400" cy="102173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416"/>
            <a:ext cx="7772400" cy="112533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1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36"/>
            <a:ext cx="4040188" cy="4799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536"/>
            <a:ext cx="4041775" cy="4799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442"/>
            <a:ext cx="4041775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04823"/>
            <a:ext cx="3008313" cy="87169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32"/>
            <a:ext cx="5111750" cy="43906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076516"/>
            <a:ext cx="3008313" cy="351891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081"/>
            <a:ext cx="5486400" cy="42512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662"/>
            <a:ext cx="5486400" cy="308664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16"/>
            <a:ext cx="5486400" cy="60375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361"/>
            <a:ext cx="8229600" cy="339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098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BC350-C94E-47AA-80E5-BA19BC7D6B91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098"/>
            <a:ext cx="2895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098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A1FC7-003F-4268-A2F0-84BA8509E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png"/><Relationship Id="rId13" Type="http://schemas.openxmlformats.org/officeDocument/2006/relationships/image" Target="../media/image44.png"/><Relationship Id="rId18" Type="http://schemas.microsoft.com/office/2007/relationships/hdphoto" Target="../media/hdphoto8.png"/><Relationship Id="rId26" Type="http://schemas.microsoft.com/office/2007/relationships/hdphoto" Target="../media/hdphoto12.png"/><Relationship Id="rId3" Type="http://schemas.openxmlformats.org/officeDocument/2006/relationships/image" Target="../media/image39.png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microsoft.com/office/2007/relationships/hdphoto" Target="../media/hdphoto5.png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image" Target="../media/image1.jpeg"/><Relationship Id="rId16" Type="http://schemas.microsoft.com/office/2007/relationships/hdphoto" Target="../media/hdphoto7.png"/><Relationship Id="rId20" Type="http://schemas.microsoft.com/office/2007/relationships/hdphoto" Target="../media/hdphoto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png"/><Relationship Id="rId11" Type="http://schemas.openxmlformats.org/officeDocument/2006/relationships/image" Target="../media/image43.png"/><Relationship Id="rId24" Type="http://schemas.microsoft.com/office/2007/relationships/hdphoto" Target="../media/hdphoto11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microsoft.com/office/2007/relationships/hdphoto" Target="../media/hdphoto4.png"/><Relationship Id="rId19" Type="http://schemas.openxmlformats.org/officeDocument/2006/relationships/image" Target="../media/image47.png"/><Relationship Id="rId4" Type="http://schemas.microsoft.com/office/2007/relationships/hdphoto" Target="../media/hdphoto1.png"/><Relationship Id="rId9" Type="http://schemas.openxmlformats.org/officeDocument/2006/relationships/image" Target="../media/image42.png"/><Relationship Id="rId14" Type="http://schemas.microsoft.com/office/2007/relationships/hdphoto" Target="../media/hdphoto6.png"/><Relationship Id="rId22" Type="http://schemas.microsoft.com/office/2007/relationships/hdphoto" Target="../media/hdphoto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5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png"/><Relationship Id="rId5" Type="http://schemas.openxmlformats.org/officeDocument/2006/relationships/image" Target="../media/image56.png"/><Relationship Id="rId10" Type="http://schemas.microsoft.com/office/2007/relationships/hdphoto" Target="../media/hdphoto16.png"/><Relationship Id="rId4" Type="http://schemas.microsoft.com/office/2007/relationships/hdphoto" Target="../media/hdphoto13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75" y="0"/>
            <a:ext cx="9171940" cy="5144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95486"/>
            <a:ext cx="3781081" cy="3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部编版一年级上册第一单元</a:t>
            </a:r>
            <a:endParaRPr lang="zh-CN" altLang="en-US" sz="195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156363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40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口耳目</a:t>
            </a:r>
            <a:r>
              <a:rPr lang="en-US" altLang="zh-CN" sz="40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40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说课</a:t>
            </a:r>
            <a:endParaRPr lang="zh-CN" altLang="en-US" sz="40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49569" y="3596426"/>
            <a:ext cx="33843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海淀区中关村第二小学      陈淼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335" y="0"/>
            <a:ext cx="9138920" cy="51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59632" y="851722"/>
            <a:ext cx="648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环节二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：认清字形，理解字义。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7559" y="3309051"/>
            <a:ext cx="6481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/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【设计意图】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一年级学生处于以形象思维为主的阶段，运用直观的图片，使抽象的文字形象化，促进了学生对生字的记忆。通过观察图画，可以帮助学生迅速地建立起字音、字形与字义之间的关联。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690" y="391256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075" y="1491891"/>
            <a:ext cx="6481854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步骤一：图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文对照，认清字形，了解生字</a:t>
            </a:r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本义。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95" y="2547907"/>
            <a:ext cx="625489" cy="666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97" y="2518184"/>
            <a:ext cx="810232" cy="863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30" y="2547911"/>
            <a:ext cx="745217" cy="78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06" y="2601709"/>
            <a:ext cx="743346" cy="70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3" y="2534465"/>
            <a:ext cx="852269" cy="77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979259" y="2032045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耳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0494" y="2032045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足</a:t>
            </a:r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20185" y="2032045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手</a:t>
            </a:r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9876" y="2032045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口</a:t>
            </a:r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59567" y="2032045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目</a:t>
            </a:r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3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065" y="0"/>
            <a:ext cx="9172575" cy="51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21308" y="880874"/>
            <a:ext cx="648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环节二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：认清字形，理解字义。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855" y="420370"/>
            <a:ext cx="3140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1592" y="1382548"/>
            <a:ext cx="6481854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步骤二：联系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生活，巩固运用，深入理解</a:t>
            </a:r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字义。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1073" y="1818947"/>
            <a:ext cx="6481854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课中操：说一说，做一做。</a:t>
            </a:r>
            <a:endParaRPr lang="zh-CN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1073" y="2252051"/>
            <a:ext cx="6481854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联系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生活找一找。</a:t>
            </a:r>
            <a:endParaRPr lang="zh-CN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34" y="2725103"/>
            <a:ext cx="963146" cy="9145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30" y="2716529"/>
            <a:ext cx="935519" cy="9231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97" y="3766461"/>
            <a:ext cx="934391" cy="935829"/>
          </a:xfrm>
          <a:prstGeom prst="rect">
            <a:avLst/>
          </a:prstGeom>
        </p:spPr>
      </p:pic>
      <p:pic>
        <p:nvPicPr>
          <p:cNvPr id="5" name="图片 4" descr="微信图片_201901122029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531" y="2725103"/>
            <a:ext cx="921229" cy="914084"/>
          </a:xfrm>
          <a:prstGeom prst="rect">
            <a:avLst/>
          </a:prstGeom>
          <a:ln>
            <a:noFill/>
          </a:ln>
        </p:spPr>
      </p:pic>
      <p:pic>
        <p:nvPicPr>
          <p:cNvPr id="6" name="图片 5" descr="微信图片_201901122030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695847" y="2725103"/>
            <a:ext cx="926945" cy="935519"/>
          </a:xfrm>
          <a:prstGeom prst="rect">
            <a:avLst/>
          </a:prstGeom>
        </p:spPr>
      </p:pic>
      <p:pic>
        <p:nvPicPr>
          <p:cNvPr id="7" name="图片 6" descr="微信图片_201901122029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481" y="2725103"/>
            <a:ext cx="902175" cy="890743"/>
          </a:xfrm>
          <a:prstGeom prst="rect">
            <a:avLst/>
          </a:prstGeom>
        </p:spPr>
      </p:pic>
      <p:pic>
        <p:nvPicPr>
          <p:cNvPr id="10" name="图片 9" descr="微信图片_201901122030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965" y="3765891"/>
            <a:ext cx="1009827" cy="936471"/>
          </a:xfrm>
          <a:prstGeom prst="rect">
            <a:avLst/>
          </a:prstGeom>
        </p:spPr>
      </p:pic>
      <p:pic>
        <p:nvPicPr>
          <p:cNvPr id="11" name="图片 10" descr="微信图片_201901122030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953" y="3753507"/>
            <a:ext cx="867403" cy="937900"/>
          </a:xfrm>
          <a:prstGeom prst="rect">
            <a:avLst/>
          </a:prstGeom>
        </p:spPr>
      </p:pic>
      <p:pic>
        <p:nvPicPr>
          <p:cNvPr id="13" name="图片 12" descr="微信图片_201901122030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7901" y="2717005"/>
            <a:ext cx="934566" cy="923134"/>
          </a:xfrm>
          <a:prstGeom prst="rect">
            <a:avLst/>
          </a:prstGeom>
        </p:spPr>
      </p:pic>
      <p:pic>
        <p:nvPicPr>
          <p:cNvPr id="15" name="图片 14" descr="微信图片_2019011220300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4857" y="3753507"/>
            <a:ext cx="936948" cy="92122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91590" y="2956560"/>
            <a:ext cx="6521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【设计意图】《语文课程标准》提出应“充分调动学生的生活经验与知识积累”进行学习，只有联系生活展开情境，把教材所写的生活与学生的生活勾连起来，才能充分调动学生的积极性，愉快地学习。学生在游戏和活动的情境中，联系生活给生字组词，这样的训练丰富了学生的语言积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" y="0"/>
            <a:ext cx="9136380" cy="5144135"/>
          </a:xfrm>
          <a:prstGeom prst="rect">
            <a:avLst/>
          </a:prstGeom>
        </p:spPr>
      </p:pic>
      <p:sp>
        <p:nvSpPr>
          <p:cNvPr id="18" name="TextBox 1"/>
          <p:cNvSpPr txBox="1"/>
          <p:nvPr/>
        </p:nvSpPr>
        <p:spPr>
          <a:xfrm>
            <a:off x="1325358" y="1131590"/>
            <a:ext cx="648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环节二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：认清字形，理解字义。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252785" y="448484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93379" y="1750117"/>
            <a:ext cx="562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步骤</a:t>
            </a:r>
            <a:r>
              <a:rPr lang="zh-CN" altLang="en-US" sz="20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三：拓展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认知，发展思维，领悟器官作用。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225" y="0"/>
            <a:ext cx="9184005" cy="5144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9120" y="413457"/>
            <a:ext cx="6464796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问题：我们的“口、耳、目、手、足”能做哪些事？其他人呢？音乐家？运动员？医生……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19596" y="2212568"/>
            <a:ext cx="6464319" cy="991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5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   </a:t>
            </a:r>
            <a:r>
              <a:rPr lang="en-US" altLang="zh-CN" sz="195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踢                      唱                      吃                      扫                                       </a:t>
            </a:r>
          </a:p>
          <a:p>
            <a:pPr fontAlgn="auto">
              <a:lnSpc>
                <a:spcPct val="150000"/>
              </a:lnSpc>
            </a:pPr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 跑                      跳                      看                       </a:t>
            </a:r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喝</a:t>
            </a:r>
            <a:endParaRPr lang="zh-CN" altLang="zh-CN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 descr="timg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899" y="1251328"/>
            <a:ext cx="1077942" cy="1073655"/>
          </a:xfrm>
          <a:prstGeom prst="rect">
            <a:avLst/>
          </a:prstGeom>
        </p:spPr>
      </p:pic>
      <p:pic>
        <p:nvPicPr>
          <p:cNvPr id="5" name="图片 4" descr="timg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53" y="3178572"/>
            <a:ext cx="1057460" cy="1074132"/>
          </a:xfrm>
          <a:prstGeom prst="rect">
            <a:avLst/>
          </a:prstGeom>
        </p:spPr>
      </p:pic>
      <p:pic>
        <p:nvPicPr>
          <p:cNvPr id="7" name="图片 6" descr="timg (6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68" y="1251328"/>
            <a:ext cx="1115096" cy="1073655"/>
          </a:xfrm>
          <a:prstGeom prst="rect">
            <a:avLst/>
          </a:prstGeom>
        </p:spPr>
      </p:pic>
      <p:pic>
        <p:nvPicPr>
          <p:cNvPr id="8" name="图片 7" descr="timg (7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952" y="3199055"/>
            <a:ext cx="1072703" cy="1073655"/>
          </a:xfrm>
          <a:prstGeom prst="rect">
            <a:avLst/>
          </a:prstGeom>
        </p:spPr>
      </p:pic>
      <p:pic>
        <p:nvPicPr>
          <p:cNvPr id="9" name="图片 8" descr="timg (8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899" y="3203342"/>
            <a:ext cx="1077942" cy="1049362"/>
          </a:xfrm>
          <a:prstGeom prst="rect">
            <a:avLst/>
          </a:prstGeom>
        </p:spPr>
      </p:pic>
      <p:pic>
        <p:nvPicPr>
          <p:cNvPr id="10" name="图片 9" descr="timg (9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793" y="1266094"/>
            <a:ext cx="1072703" cy="1049362"/>
          </a:xfrm>
          <a:prstGeom prst="rect">
            <a:avLst/>
          </a:prstGeom>
        </p:spPr>
      </p:pic>
      <p:pic>
        <p:nvPicPr>
          <p:cNvPr id="11" name="图片 10" descr="timg (28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4975" y="3202865"/>
            <a:ext cx="1059365" cy="1049839"/>
          </a:xfrm>
          <a:prstGeom prst="rect">
            <a:avLst/>
          </a:prstGeom>
        </p:spPr>
      </p:pic>
      <p:pic>
        <p:nvPicPr>
          <p:cNvPr id="12" name="图片 11" descr="u=2102766366,810153790&amp;fm=26&amp;gp=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8747" y="1227511"/>
            <a:ext cx="1064129" cy="1068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5" y="9673"/>
            <a:ext cx="9135745" cy="51441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48130" y="953770"/>
            <a:ext cx="339979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学习儿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歌</a:t>
            </a:r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口耳目手足</a:t>
            </a:r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zh-CN" altLang="zh-CN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6056" y="376320"/>
            <a:ext cx="1610959" cy="189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手足口耳目，</a:t>
            </a:r>
          </a:p>
          <a:p>
            <a:pPr fontAlgn="auto">
              <a:lnSpc>
                <a:spcPct val="150000"/>
              </a:lnSpc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人的五件宝。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学习和劳动，</a:t>
            </a:r>
          </a:p>
          <a:p>
            <a:pPr fontAlgn="auto">
              <a:lnSpc>
                <a:spcPct val="150000"/>
              </a:lnSpc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天天离不了。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827584" y="2581740"/>
            <a:ext cx="748883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【设计意图】本环节努力实现语文教学中工具性与人文性的和谐统一。让学生在掌握了汉字的音、形、义的基础上，借助自己已有的学习经验进行表达，扩大了识字量，体现了语文教学的工具性；通过教学过程中学生的拓展识字，认识到了中华文化的丰厚博大，培植学生热爱祖国语言文字的思想感情，从而喜欢学习汉字，有主动识字的愿望，体现了浓厚的人文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6540" cy="5144135"/>
          </a:xfrm>
          <a:prstGeom prst="rect">
            <a:avLst/>
          </a:prstGeom>
        </p:spPr>
      </p:pic>
      <p:sp>
        <p:nvSpPr>
          <p:cNvPr id="18" name="TextBox 1"/>
          <p:cNvSpPr txBox="1"/>
          <p:nvPr/>
        </p:nvSpPr>
        <p:spPr>
          <a:xfrm>
            <a:off x="1403648" y="1347614"/>
            <a:ext cx="648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环节三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：明白规则，规范书写。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252785" y="411763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970" y="-72390"/>
            <a:ext cx="9171940" cy="528891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202305" y="485140"/>
            <a:ext cx="2054225" cy="2014220"/>
            <a:chOff x="5070" y="728"/>
            <a:chExt cx="3235" cy="3172"/>
          </a:xfrm>
        </p:grpSpPr>
        <p:sp>
          <p:nvSpPr>
            <p:cNvPr id="290820" name="矩形 290819"/>
            <p:cNvSpPr/>
            <p:nvPr/>
          </p:nvSpPr>
          <p:spPr>
            <a:xfrm>
              <a:off x="5070" y="728"/>
              <a:ext cx="3234" cy="3172"/>
            </a:xfrm>
            <a:prstGeom prst="rect">
              <a:avLst/>
            </a:prstGeom>
            <a:solidFill>
              <a:sysClr val="window" lastClr="FFFFFF"/>
            </a:solidFill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822" name="直接连接符 290821"/>
            <p:cNvSpPr/>
            <p:nvPr/>
          </p:nvSpPr>
          <p:spPr>
            <a:xfrm>
              <a:off x="6687" y="728"/>
              <a:ext cx="1" cy="3172"/>
            </a:xfrm>
            <a:prstGeom prst="line">
              <a:avLst/>
            </a:prstGeom>
            <a:ln w="9525" cap="flat" cmpd="sng">
              <a:solidFill>
                <a:srgbClr val="FF3300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290821" name="直接连接符 290820"/>
            <p:cNvSpPr/>
            <p:nvPr/>
          </p:nvSpPr>
          <p:spPr>
            <a:xfrm flipV="1">
              <a:off x="5071" y="2314"/>
              <a:ext cx="3234" cy="19"/>
            </a:xfrm>
            <a:prstGeom prst="line">
              <a:avLst/>
            </a:prstGeom>
            <a:ln w="9525" cap="flat" cmpd="sng">
              <a:solidFill>
                <a:srgbClr val="FF3300"/>
              </a:solidFill>
              <a:prstDash val="dash"/>
              <a:headEnd type="none" w="med" len="med"/>
              <a:tailEnd type="none" w="med" len="med"/>
            </a:ln>
          </p:spPr>
        </p:sp>
      </p:grpSp>
      <p:grpSp>
        <p:nvGrpSpPr>
          <p:cNvPr id="17" name="组合 16"/>
          <p:cNvGrpSpPr/>
          <p:nvPr/>
        </p:nvGrpSpPr>
        <p:grpSpPr>
          <a:xfrm>
            <a:off x="5076190" y="1230630"/>
            <a:ext cx="2418080" cy="459740"/>
            <a:chOff x="7994" y="1938"/>
            <a:chExt cx="3808" cy="724"/>
          </a:xfrm>
        </p:grpSpPr>
        <p:cxnSp>
          <p:nvCxnSpPr>
            <p:cNvPr id="3" name="直接箭头连接符 2"/>
            <p:cNvCxnSpPr/>
            <p:nvPr/>
          </p:nvCxnSpPr>
          <p:spPr>
            <a:xfrm>
              <a:off x="7994" y="2350"/>
              <a:ext cx="147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9470" y="1938"/>
              <a:ext cx="23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横中线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690620" y="2499360"/>
            <a:ext cx="1686560" cy="1323975"/>
            <a:chOff x="5812" y="3936"/>
            <a:chExt cx="2656" cy="2085"/>
          </a:xfrm>
        </p:grpSpPr>
        <p:cxnSp>
          <p:nvCxnSpPr>
            <p:cNvPr id="7" name="直接箭头连接符 6"/>
            <p:cNvCxnSpPr>
              <a:stCxn id="290822" idx="1"/>
            </p:cNvCxnSpPr>
            <p:nvPr/>
          </p:nvCxnSpPr>
          <p:spPr>
            <a:xfrm flipH="1">
              <a:off x="6634" y="3936"/>
              <a:ext cx="27" cy="13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5812" y="5297"/>
              <a:ext cx="2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竖中线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076190" y="1910080"/>
            <a:ext cx="2622550" cy="459740"/>
            <a:chOff x="7994" y="3008"/>
            <a:chExt cx="4130" cy="724"/>
          </a:xfrm>
        </p:grpSpPr>
        <p:cxnSp>
          <p:nvCxnSpPr>
            <p:cNvPr id="10" name="直接箭头连接符 9"/>
            <p:cNvCxnSpPr/>
            <p:nvPr/>
          </p:nvCxnSpPr>
          <p:spPr>
            <a:xfrm>
              <a:off x="7994" y="3370"/>
              <a:ext cx="1476" cy="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9468" y="3008"/>
              <a:ext cx="2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右下格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004435" y="596265"/>
            <a:ext cx="2652395" cy="459740"/>
            <a:chOff x="7881" y="939"/>
            <a:chExt cx="4177" cy="724"/>
          </a:xfrm>
        </p:grpSpPr>
        <p:cxnSp>
          <p:nvCxnSpPr>
            <p:cNvPr id="9" name="直接箭头连接符 8"/>
            <p:cNvCxnSpPr/>
            <p:nvPr/>
          </p:nvCxnSpPr>
          <p:spPr>
            <a:xfrm flipV="1">
              <a:off x="7881" y="1311"/>
              <a:ext cx="1521" cy="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9402" y="939"/>
              <a:ext cx="2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右上格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95020" y="1898015"/>
            <a:ext cx="2696845" cy="459740"/>
            <a:chOff x="1252" y="2989"/>
            <a:chExt cx="4247" cy="724"/>
          </a:xfrm>
        </p:grpSpPr>
        <p:cxnSp>
          <p:nvCxnSpPr>
            <p:cNvPr id="11" name="直接箭头连接符 10"/>
            <p:cNvCxnSpPr/>
            <p:nvPr/>
          </p:nvCxnSpPr>
          <p:spPr>
            <a:xfrm flipH="1" flipV="1">
              <a:off x="4021" y="3360"/>
              <a:ext cx="1478" cy="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252" y="2989"/>
              <a:ext cx="2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左下格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95020" y="596900"/>
            <a:ext cx="2696210" cy="459740"/>
            <a:chOff x="1252" y="940"/>
            <a:chExt cx="4246" cy="724"/>
          </a:xfrm>
        </p:grpSpPr>
        <p:cxnSp>
          <p:nvCxnSpPr>
            <p:cNvPr id="12" name="直接箭头连接符 11"/>
            <p:cNvCxnSpPr>
              <a:endCxn id="16" idx="3"/>
            </p:cNvCxnSpPr>
            <p:nvPr/>
          </p:nvCxnSpPr>
          <p:spPr>
            <a:xfrm flipH="1" flipV="1">
              <a:off x="3908" y="1303"/>
              <a:ext cx="1591" cy="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1252" y="940"/>
              <a:ext cx="26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左上格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" y="0"/>
            <a:ext cx="9147810" cy="51441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431540" y="89535"/>
            <a:ext cx="2195830" cy="2399665"/>
            <a:chOff x="2692" y="480"/>
            <a:chExt cx="3458" cy="3779"/>
          </a:xfrm>
        </p:grpSpPr>
        <p:grpSp>
          <p:nvGrpSpPr>
            <p:cNvPr id="2" name="组合 1"/>
            <p:cNvGrpSpPr/>
            <p:nvPr/>
          </p:nvGrpSpPr>
          <p:grpSpPr>
            <a:xfrm>
              <a:off x="2717" y="775"/>
              <a:ext cx="3433" cy="3190"/>
              <a:chOff x="7320" y="960"/>
              <a:chExt cx="5760" cy="588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320" y="960"/>
                <a:ext cx="5656" cy="5880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>
                <a:solidFill>
                  <a:srgbClr val="FF33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0821" name="直接连接符 290820"/>
              <p:cNvSpPr/>
              <p:nvPr/>
            </p:nvSpPr>
            <p:spPr>
              <a:xfrm>
                <a:off x="7320" y="3900"/>
                <a:ext cx="5760" cy="0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90822" name="直接连接符 290821"/>
              <p:cNvSpPr/>
              <p:nvPr/>
            </p:nvSpPr>
            <p:spPr>
              <a:xfrm>
                <a:off x="10147" y="960"/>
                <a:ext cx="0" cy="5763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5" name="文本框 4"/>
            <p:cNvSpPr txBox="1"/>
            <p:nvPr/>
          </p:nvSpPr>
          <p:spPr>
            <a:xfrm>
              <a:off x="2692" y="480"/>
              <a:ext cx="2315" cy="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口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53490" y="2562860"/>
            <a:ext cx="6579235" cy="1868170"/>
            <a:chOff x="1974" y="4036"/>
            <a:chExt cx="10361" cy="2942"/>
          </a:xfrm>
        </p:grpSpPr>
        <p:pic>
          <p:nvPicPr>
            <p:cNvPr id="17" name="图片 16" descr="u=1619397320,4245295131&amp;fm=26&amp;gp=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4" y="4036"/>
              <a:ext cx="2917" cy="2917"/>
            </a:xfrm>
            <a:prstGeom prst="rect">
              <a:avLst/>
            </a:prstGeom>
          </p:spPr>
        </p:pic>
        <p:pic>
          <p:nvPicPr>
            <p:cNvPr id="18" name="图片 17" descr="下载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8" y="4048"/>
              <a:ext cx="2924" cy="2905"/>
            </a:xfrm>
            <a:prstGeom prst="rect">
              <a:avLst/>
            </a:prstGeom>
          </p:spPr>
        </p:pic>
        <p:pic>
          <p:nvPicPr>
            <p:cNvPr id="19" name="图片 18" descr="u=1075464295,2098717439&amp;fm=26&amp;gp=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9" y="4048"/>
              <a:ext cx="2857" cy="2930"/>
            </a:xfrm>
            <a:prstGeom prst="rect">
              <a:avLst/>
            </a:prstGeom>
          </p:spPr>
        </p:pic>
      </p:grpSp>
      <p:pic>
        <p:nvPicPr>
          <p:cNvPr id="6" name="图片 5" descr="u=1660332990,3441399419&amp;fm=26&amp;gp=0_看图王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620" y="246380"/>
            <a:ext cx="2181225" cy="208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95" y="0"/>
            <a:ext cx="9184005" cy="51441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447415" y="69850"/>
            <a:ext cx="2179955" cy="2399665"/>
            <a:chOff x="2717" y="449"/>
            <a:chExt cx="3433" cy="3779"/>
          </a:xfrm>
        </p:grpSpPr>
        <p:grpSp>
          <p:nvGrpSpPr>
            <p:cNvPr id="2" name="组合 1"/>
            <p:cNvGrpSpPr/>
            <p:nvPr/>
          </p:nvGrpSpPr>
          <p:grpSpPr>
            <a:xfrm>
              <a:off x="2717" y="775"/>
              <a:ext cx="3433" cy="3190"/>
              <a:chOff x="7320" y="960"/>
              <a:chExt cx="5760" cy="588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320" y="960"/>
                <a:ext cx="5656" cy="5880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>
                <a:solidFill>
                  <a:srgbClr val="FF33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0821" name="直接连接符 290820"/>
              <p:cNvSpPr/>
              <p:nvPr/>
            </p:nvSpPr>
            <p:spPr>
              <a:xfrm>
                <a:off x="7320" y="3900"/>
                <a:ext cx="5760" cy="0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90822" name="直接连接符 290821"/>
              <p:cNvSpPr/>
              <p:nvPr/>
            </p:nvSpPr>
            <p:spPr>
              <a:xfrm>
                <a:off x="10147" y="960"/>
                <a:ext cx="0" cy="5763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5" name="文本框 4"/>
            <p:cNvSpPr txBox="1"/>
            <p:nvPr/>
          </p:nvSpPr>
          <p:spPr>
            <a:xfrm>
              <a:off x="2717" y="449"/>
              <a:ext cx="2315" cy="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目</a:t>
              </a: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2862580" y="2644140"/>
            <a:ext cx="485394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目  口</a:t>
            </a:r>
          </a:p>
        </p:txBody>
      </p:sp>
      <p:pic>
        <p:nvPicPr>
          <p:cNvPr id="27" name="图片 26" descr="76ee-fenbu_看图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584450"/>
            <a:ext cx="7239000" cy="140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" y="0"/>
            <a:ext cx="9147810" cy="514413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308600" y="276860"/>
            <a:ext cx="2179955" cy="2399665"/>
            <a:chOff x="8134" y="436"/>
            <a:chExt cx="3433" cy="3779"/>
          </a:xfrm>
        </p:grpSpPr>
        <p:grpSp>
          <p:nvGrpSpPr>
            <p:cNvPr id="7" name="组合 6"/>
            <p:cNvGrpSpPr/>
            <p:nvPr/>
          </p:nvGrpSpPr>
          <p:grpSpPr>
            <a:xfrm>
              <a:off x="8134" y="749"/>
              <a:ext cx="3433" cy="3190"/>
              <a:chOff x="7320" y="960"/>
              <a:chExt cx="5760" cy="5880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7320" y="960"/>
                <a:ext cx="5656" cy="5880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>
                <a:solidFill>
                  <a:srgbClr val="FF33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直接连接符 8"/>
              <p:cNvSpPr/>
              <p:nvPr/>
            </p:nvSpPr>
            <p:spPr>
              <a:xfrm>
                <a:off x="7320" y="3900"/>
                <a:ext cx="5760" cy="0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10" name="直接连接符 9"/>
              <p:cNvSpPr/>
              <p:nvPr/>
            </p:nvSpPr>
            <p:spPr>
              <a:xfrm>
                <a:off x="10147" y="960"/>
                <a:ext cx="0" cy="5763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11" name="文本框 10"/>
            <p:cNvSpPr txBox="1"/>
            <p:nvPr/>
          </p:nvSpPr>
          <p:spPr>
            <a:xfrm>
              <a:off x="8184" y="436"/>
              <a:ext cx="2315" cy="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目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32585" y="260350"/>
            <a:ext cx="2179955" cy="2399665"/>
            <a:chOff x="8134" y="436"/>
            <a:chExt cx="3433" cy="3779"/>
          </a:xfrm>
        </p:grpSpPr>
        <p:grpSp>
          <p:nvGrpSpPr>
            <p:cNvPr id="3" name="组合 2"/>
            <p:cNvGrpSpPr/>
            <p:nvPr/>
          </p:nvGrpSpPr>
          <p:grpSpPr>
            <a:xfrm>
              <a:off x="8134" y="749"/>
              <a:ext cx="3433" cy="3190"/>
              <a:chOff x="7320" y="960"/>
              <a:chExt cx="5760" cy="588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7320" y="960"/>
                <a:ext cx="5656" cy="5880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>
                <a:solidFill>
                  <a:srgbClr val="FF33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直接连接符 11"/>
              <p:cNvSpPr/>
              <p:nvPr/>
            </p:nvSpPr>
            <p:spPr>
              <a:xfrm>
                <a:off x="7320" y="3900"/>
                <a:ext cx="5760" cy="0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13" name="直接连接符 12"/>
              <p:cNvSpPr/>
              <p:nvPr/>
            </p:nvSpPr>
            <p:spPr>
              <a:xfrm>
                <a:off x="10147" y="960"/>
                <a:ext cx="0" cy="5763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14" name="文本框 13"/>
            <p:cNvSpPr txBox="1"/>
            <p:nvPr/>
          </p:nvSpPr>
          <p:spPr>
            <a:xfrm>
              <a:off x="8184" y="436"/>
              <a:ext cx="2315" cy="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口</a:t>
              </a: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79195" y="2762885"/>
            <a:ext cx="67773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【设计意图】让学生学会观察生字在田字格中的位置，整体分析字形的空间位置，有利于培养学生良好的写字习惯。教师在本环节采用演示观察、讲解示范、自由练写等方法指导学生书写，并针对关键笔画进行了反复强调，使学生准确掌握所学汉字的书写，从而初步感受汉字的形体美，为后续的汉字书写打下坚实的基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" y="0"/>
            <a:ext cx="9159875" cy="5144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6027" y="1839997"/>
            <a:ext cx="25927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人文主题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5688" y="2712038"/>
            <a:ext cx="24255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语文要素</a:t>
            </a:r>
          </a:p>
          <a:p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右大括号 6"/>
          <p:cNvSpPr/>
          <p:nvPr/>
        </p:nvSpPr>
        <p:spPr>
          <a:xfrm>
            <a:off x="4869512" y="2020937"/>
            <a:ext cx="40512" cy="92937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2705" y="2075180"/>
            <a:ext cx="50958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重视语文核心素养</a:t>
            </a:r>
          </a:p>
          <a:p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重建语文知识体系</a:t>
            </a:r>
          </a:p>
        </p:txBody>
      </p:sp>
      <p:pic>
        <p:nvPicPr>
          <p:cNvPr id="2" name="图片 1" descr="C:\Users\Administrator\Desktop\口耳目课件素材\1.jp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3515" y="1323972"/>
            <a:ext cx="2247265" cy="3201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775" y="431165"/>
            <a:ext cx="1433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 教 材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ldLvl="0" animBg="1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970" y="0"/>
            <a:ext cx="9136380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1781" y="858980"/>
            <a:ext cx="648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环节一：闯关复习，激趣导入。 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98" y="398716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551094" y="1492829"/>
            <a:ext cx="6029903" cy="1387083"/>
            <a:chOff x="858" y="3134"/>
            <a:chExt cx="12659" cy="2912"/>
          </a:xfrm>
        </p:grpSpPr>
        <p:grpSp>
          <p:nvGrpSpPr>
            <p:cNvPr id="6" name="组合 5"/>
            <p:cNvGrpSpPr/>
            <p:nvPr/>
          </p:nvGrpSpPr>
          <p:grpSpPr>
            <a:xfrm>
              <a:off x="858" y="3134"/>
              <a:ext cx="2091" cy="2864"/>
              <a:chOff x="971" y="2456"/>
              <a:chExt cx="2091" cy="2864"/>
            </a:xfrm>
          </p:grpSpPr>
          <p:pic>
            <p:nvPicPr>
              <p:cNvPr id="3" name="图片 2" descr="timg (1)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1" y="2456"/>
                <a:ext cx="2091" cy="2091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100" y="4547"/>
                <a:ext cx="1833" cy="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50"/>
                  <a:t>     </a:t>
                </a:r>
                <a:r>
                  <a:rPr lang="en-US" altLang="zh-CN" b="1"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 </a:t>
                </a:r>
                <a:r>
                  <a:rPr lang="zh-CN" altLang="en-US" b="1"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口</a:t>
                </a: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357" y="3182"/>
              <a:ext cx="2580" cy="2864"/>
              <a:chOff x="3357" y="3182"/>
              <a:chExt cx="2580" cy="2864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7" y="3182"/>
                <a:ext cx="2092" cy="2091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4010" y="5273"/>
                <a:ext cx="1927" cy="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耳</a:t>
                </a: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6113" y="3176"/>
              <a:ext cx="2093" cy="2829"/>
              <a:chOff x="7243" y="3176"/>
              <a:chExt cx="2093" cy="2829"/>
            </a:xfrm>
          </p:grpSpPr>
          <p:pic>
            <p:nvPicPr>
              <p:cNvPr id="13" name="图片 12" descr="tim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3" y="3176"/>
                <a:ext cx="2093" cy="2092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7797" y="5232"/>
                <a:ext cx="1330" cy="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目</a:t>
                </a: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8712" y="3176"/>
              <a:ext cx="2687" cy="2870"/>
              <a:chOff x="10068" y="3176"/>
              <a:chExt cx="2687" cy="2870"/>
            </a:xfrm>
          </p:grpSpPr>
          <p:pic>
            <p:nvPicPr>
              <p:cNvPr id="16" name="图片 15" descr="timg (2)_看图王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68" y="3176"/>
                <a:ext cx="2111" cy="2056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10793" y="5273"/>
                <a:ext cx="1962" cy="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手</a:t>
                </a: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1424" y="3176"/>
              <a:ext cx="2093" cy="2848"/>
              <a:chOff x="11424" y="3176"/>
              <a:chExt cx="2093" cy="2848"/>
            </a:xfrm>
          </p:grpSpPr>
          <p:pic>
            <p:nvPicPr>
              <p:cNvPr id="19" name="图片 18" descr="timg (3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24" y="3176"/>
                <a:ext cx="2093" cy="2050"/>
              </a:xfrm>
              <a:prstGeom prst="rect">
                <a:avLst/>
              </a:prstGeom>
            </p:spPr>
          </p:pic>
          <p:sp>
            <p:nvSpPr>
              <p:cNvPr id="20" name="文本框 19"/>
              <p:cNvSpPr txBox="1"/>
              <p:nvPr/>
            </p:nvSpPr>
            <p:spPr>
              <a:xfrm>
                <a:off x="12111" y="5251"/>
                <a:ext cx="1325" cy="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足</a:t>
                </a: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1850708" y="3062347"/>
            <a:ext cx="532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37940" y="3017095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sp>
        <p:nvSpPr>
          <p:cNvPr id="25" name="TextBox 12"/>
          <p:cNvSpPr txBox="1"/>
          <p:nvPr/>
        </p:nvSpPr>
        <p:spPr>
          <a:xfrm>
            <a:off x="1817782" y="3162384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耳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2989561" y="3191441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手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4268993" y="3191441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足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TextBox 12"/>
          <p:cNvSpPr txBox="1"/>
          <p:nvPr/>
        </p:nvSpPr>
        <p:spPr>
          <a:xfrm>
            <a:off x="5602250" y="3179056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口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6881681" y="3166671"/>
            <a:ext cx="432124" cy="39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95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目     </a:t>
            </a:r>
            <a:endParaRPr lang="zh-CN" altLang="en-US" sz="195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970" y="0"/>
            <a:ext cx="9136380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1781" y="858980"/>
            <a:ext cx="648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环节一：闯关复习，激趣导入。 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778" y="398716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50708" y="3062347"/>
            <a:ext cx="532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37940" y="3017095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pic>
        <p:nvPicPr>
          <p:cNvPr id="12" name="图片 11" descr="598290fd7fa73_6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05" y="1446148"/>
            <a:ext cx="3441985" cy="341816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808281" y="1879135"/>
            <a:ext cx="64352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口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210783" y="2724627"/>
            <a:ext cx="64352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口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122485" y="2509324"/>
            <a:ext cx="64352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耳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588515" y="1920576"/>
            <a:ext cx="64352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313847" y="2515040"/>
            <a:ext cx="64352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手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023917" y="3300037"/>
            <a:ext cx="64352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足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961960" y="3407689"/>
            <a:ext cx="64352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" y="0"/>
            <a:ext cx="9136380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1781" y="858980"/>
            <a:ext cx="64818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环节二：读文识字，释义导行。 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443" y="398716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50708" y="3062347"/>
            <a:ext cx="532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37940" y="3017095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1318260" y="1511935"/>
            <a:ext cx="529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步骤一：图文对照，认字初读。</a:t>
            </a:r>
          </a:p>
        </p:txBody>
      </p:sp>
      <p:pic>
        <p:nvPicPr>
          <p:cNvPr id="24" name="图片 23" descr="C:\Users\Administrator\Desktop\口耳目课件素材\15_看图王.jpg15_看图王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38198" y="2075343"/>
            <a:ext cx="2360930" cy="1640968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914055" y="3633471"/>
            <a:ext cx="26665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站        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335" y="0"/>
            <a:ext cx="9147175" cy="514413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597298" y="362490"/>
            <a:ext cx="5937495" cy="1106522"/>
            <a:chOff x="390" y="874"/>
            <a:chExt cx="12465" cy="2323"/>
          </a:xfrm>
        </p:grpSpPr>
        <p:pic>
          <p:nvPicPr>
            <p:cNvPr id="6" name="图片 5" descr="20071008_4e9a931a9f7eb63f970cKdX4JVqMyEzB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90" y="875"/>
              <a:ext cx="2283" cy="2322"/>
            </a:xfrm>
            <a:prstGeom prst="rect">
              <a:avLst/>
            </a:prstGeom>
          </p:spPr>
        </p:pic>
        <p:pic>
          <p:nvPicPr>
            <p:cNvPr id="7" name="图片 6" descr="20071008_242b5c33cfdc739f4a08ijGP6Z0lEs1O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774" y="874"/>
              <a:ext cx="2346" cy="2322"/>
            </a:xfrm>
            <a:prstGeom prst="rect">
              <a:avLst/>
            </a:prstGeom>
          </p:spPr>
        </p:pic>
        <p:pic>
          <p:nvPicPr>
            <p:cNvPr id="8" name="图片 7" descr="20071008_60c5b85aea53a5a6920255nx8dJtNbGw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10599" y="875"/>
              <a:ext cx="2257" cy="2321"/>
            </a:xfrm>
            <a:prstGeom prst="rect">
              <a:avLst/>
            </a:prstGeom>
          </p:spPr>
        </p:pic>
        <p:pic>
          <p:nvPicPr>
            <p:cNvPr id="10" name="图片 9" descr="20071008_3cd32dd1725aaf763a92ubkPjPGmKwEY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7185" y="876"/>
              <a:ext cx="2284" cy="2321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4833983" y="1605243"/>
            <a:ext cx="2700810" cy="1072703"/>
            <a:chOff x="7185" y="4274"/>
            <a:chExt cx="5670" cy="2252"/>
          </a:xfrm>
        </p:grpSpPr>
        <p:pic>
          <p:nvPicPr>
            <p:cNvPr id="16" name="图片 15" descr="20071008_e6debee0a782ed540949oV50NrwxDniS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7185" y="4274"/>
              <a:ext cx="2285" cy="2252"/>
            </a:xfrm>
            <a:prstGeom prst="rect">
              <a:avLst/>
            </a:prstGeom>
          </p:spPr>
        </p:pic>
        <p:pic>
          <p:nvPicPr>
            <p:cNvPr id="17" name="图片 16" descr="20071008_3ae23e7a34b116d51b61xyz4mlvGHKem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10599" y="4274"/>
              <a:ext cx="2257" cy="2251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590630" y="1605243"/>
            <a:ext cx="2680804" cy="1088898"/>
            <a:chOff x="376" y="4274"/>
            <a:chExt cx="5628" cy="2286"/>
          </a:xfrm>
        </p:grpSpPr>
        <p:pic>
          <p:nvPicPr>
            <p:cNvPr id="11" name="图片 10" descr="20071008_9bc4c86ed898ff4770deyRslwdOZ5y9F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774" y="4274"/>
              <a:ext cx="2230" cy="2287"/>
            </a:xfrm>
            <a:prstGeom prst="rect">
              <a:avLst/>
            </a:prstGeom>
          </p:spPr>
        </p:pic>
        <p:pic>
          <p:nvPicPr>
            <p:cNvPr id="20" name="图片 19" descr="20071008_e900d5ee2a4bb7e67e8a3BItd6YT4muU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76" y="4274"/>
              <a:ext cx="2284" cy="2211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1603491" y="2820370"/>
            <a:ext cx="5888432" cy="1072226"/>
            <a:chOff x="403" y="7729"/>
            <a:chExt cx="12362" cy="2251"/>
          </a:xfrm>
        </p:grpSpPr>
        <p:pic>
          <p:nvPicPr>
            <p:cNvPr id="12" name="图片 11" descr="20071008_407a8feeac1db57601b3KVAwUNoMnkXe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03" y="7730"/>
              <a:ext cx="2257" cy="2251"/>
            </a:xfrm>
            <a:prstGeom prst="rect">
              <a:avLst/>
            </a:prstGeom>
          </p:spPr>
        </p:pic>
        <p:pic>
          <p:nvPicPr>
            <p:cNvPr id="13" name="图片 12" descr="20071008_1b5b433e678b66c20c09VsX2MV75A2VT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10599" y="7730"/>
              <a:ext cx="2166" cy="2212"/>
            </a:xfrm>
            <a:prstGeom prst="rect">
              <a:avLst/>
            </a:prstGeom>
          </p:spPr>
        </p:pic>
        <p:pic>
          <p:nvPicPr>
            <p:cNvPr id="15" name="图片 14" descr="20071008_c8dcbe05a62925933d49D0jnALcpQAjg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7185" y="7730"/>
              <a:ext cx="2255" cy="2173"/>
            </a:xfrm>
            <a:prstGeom prst="rect">
              <a:avLst/>
            </a:prstGeom>
          </p:spPr>
        </p:pic>
        <p:pic>
          <p:nvPicPr>
            <p:cNvPr id="21" name="图片 20" descr="20071008_0e70c9aa1c7bba5cdc34dyvO9EwgpfsU (1)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/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774" y="7729"/>
              <a:ext cx="2230" cy="21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03" y="-92546"/>
            <a:ext cx="9136380" cy="5144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47925" y="1049020"/>
            <a:ext cx="3570605" cy="11988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站  如  松  ，  坐  如  钟  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行  如  风  ，  卧  如  弓  </a:t>
            </a:r>
            <a:r>
              <a:rPr lang="zh-CN" altLang="en-US" sz="195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325358" y="2859782"/>
            <a:ext cx="6481852" cy="14333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【设计意图】朗读体现低年级语文教学的层次性，先把字音读正确，然后把课文读通顺，最后再读出韵味来。以读为主，循序渐进。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" y="0"/>
            <a:ext cx="9136380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1781" y="858980"/>
            <a:ext cx="64818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环节二：读文识字，释义导行。 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013" y="398716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50708" y="3062347"/>
            <a:ext cx="532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37940" y="3017095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1318260" y="1511935"/>
            <a:ext cx="529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步骤二：解字释义，体验导行。</a:t>
            </a:r>
          </a:p>
        </p:txBody>
      </p:sp>
      <p:pic>
        <p:nvPicPr>
          <p:cNvPr id="24" name="图片 23" descr="C:\Users\Administrator\Desktop\口耳目课件素材\15_看图王.jpg15_看图王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24863" y="2810038"/>
            <a:ext cx="2360930" cy="1640968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410460" y="3215640"/>
            <a:ext cx="5721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站</a:t>
            </a:r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89860" y="2153920"/>
            <a:ext cx="3586480" cy="4603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站  如  松  ，  坐  如  钟  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89860" y="2153920"/>
            <a:ext cx="3587115" cy="4603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站</a:t>
            </a:r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如</a:t>
            </a:r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松  ，  坐 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如 </a:t>
            </a:r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钟  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28005" y="3244215"/>
            <a:ext cx="5721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坐</a:t>
            </a:r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1"/>
      <p:bldP spid="3" grpId="0" bldLvl="0" animBg="1"/>
      <p:bldP spid="5" grpId="0" bldLvl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" y="0"/>
            <a:ext cx="9172575" cy="51441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868170" y="420370"/>
            <a:ext cx="5368925" cy="1739265"/>
            <a:chOff x="1524" y="908"/>
            <a:chExt cx="11272" cy="3652"/>
          </a:xfrm>
        </p:grpSpPr>
        <p:pic>
          <p:nvPicPr>
            <p:cNvPr id="3" name="图片 2" descr="timg (13)_看图王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" y="927"/>
              <a:ext cx="4915" cy="3632"/>
            </a:xfrm>
            <a:prstGeom prst="rect">
              <a:avLst/>
            </a:prstGeom>
          </p:spPr>
        </p:pic>
        <p:pic>
          <p:nvPicPr>
            <p:cNvPr id="5" name="图片 4" descr="timg (14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4" y="908"/>
              <a:ext cx="5072" cy="3652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1868170" y="2387600"/>
            <a:ext cx="5368925" cy="3911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950" b="1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1950" b="1">
                <a:latin typeface="华文楷体" panose="02010600040101010101" pitchFamily="2" charset="-122"/>
                <a:ea typeface="华文楷体" panose="02010600040101010101" pitchFamily="2" charset="-122"/>
              </a:rPr>
              <a:t>站        如        松        ，      坐        如        钟    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868170" y="3001010"/>
            <a:ext cx="5293995" cy="1650365"/>
            <a:chOff x="1524" y="6300"/>
            <a:chExt cx="11114" cy="3465"/>
          </a:xfrm>
        </p:grpSpPr>
        <p:pic>
          <p:nvPicPr>
            <p:cNvPr id="9" name="图片 8" descr="timg (15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" y="6300"/>
              <a:ext cx="4924" cy="3465"/>
            </a:xfrm>
            <a:prstGeom prst="rect">
              <a:avLst/>
            </a:prstGeom>
          </p:spPr>
        </p:pic>
        <p:pic>
          <p:nvPicPr>
            <p:cNvPr id="10" name="图片 9" descr="timg (17)_看图王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4" y="6301"/>
              <a:ext cx="4915" cy="34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" y="0"/>
            <a:ext cx="9136380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1781" y="858980"/>
            <a:ext cx="64818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环节二：读文识字，释义导行。 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08" y="398716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50708" y="3062347"/>
            <a:ext cx="532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37940" y="3017095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1311910" y="1511935"/>
            <a:ext cx="529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步骤二：解字释义，体验导行。</a:t>
            </a:r>
          </a:p>
        </p:txBody>
      </p:sp>
      <p:sp>
        <p:nvSpPr>
          <p:cNvPr id="3" name="TextBox 6"/>
          <p:cNvSpPr txBox="1"/>
          <p:nvPr/>
        </p:nvSpPr>
        <p:spPr>
          <a:xfrm>
            <a:off x="943610" y="3155315"/>
            <a:ext cx="717169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【设计意图】这一环节，渗透“联系生活实际理解词语”的学习方法，将理解外化为动作的展示，促进对谚语的体会与领悟，指导自己的行为规范。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" y="0"/>
            <a:ext cx="9136380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1781" y="858980"/>
            <a:ext cx="64818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环节二：读文识字，释义导行。 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08" y="398716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50708" y="3062347"/>
            <a:ext cx="532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37940" y="3017095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1318260" y="1511935"/>
            <a:ext cx="529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步骤二：解字释义，体验导行。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89860" y="2153920"/>
            <a:ext cx="355092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行  如  风  ，  卧  如  弓  。</a:t>
            </a:r>
          </a:p>
        </p:txBody>
      </p:sp>
      <p:pic>
        <p:nvPicPr>
          <p:cNvPr id="10" name="图片 9" descr="timg (18)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2194144" y="2676956"/>
            <a:ext cx="1461391" cy="1142724"/>
          </a:xfrm>
          <a:prstGeom prst="rect">
            <a:avLst/>
          </a:prstGeom>
        </p:spPr>
      </p:pic>
      <p:pic>
        <p:nvPicPr>
          <p:cNvPr id="13" name="图片 12" descr="timg (19)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2644279" y="3642483"/>
            <a:ext cx="1460914" cy="1143200"/>
          </a:xfrm>
          <a:prstGeom prst="rect">
            <a:avLst/>
          </a:prstGeom>
        </p:spPr>
      </p:pic>
      <p:pic>
        <p:nvPicPr>
          <p:cNvPr id="7" name="图片 6" descr="timg (21)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/>
                </a14:imgProps>
              </a:ext>
            </a:extLst>
          </a:blip>
          <a:srcRect/>
          <a:stretch>
            <a:fillRect/>
          </a:stretch>
        </p:blipFill>
        <p:spPr>
          <a:xfrm flipV="1">
            <a:off x="5165988" y="2676956"/>
            <a:ext cx="1461391" cy="1142724"/>
          </a:xfrm>
          <a:prstGeom prst="rect">
            <a:avLst/>
          </a:prstGeom>
        </p:spPr>
      </p:pic>
      <p:pic>
        <p:nvPicPr>
          <p:cNvPr id="14" name="图片 13" descr="timg (22)_看图王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/>
                </a14:imgProps>
              </a:ext>
            </a:extLst>
          </a:blip>
          <a:srcRect/>
          <a:stretch>
            <a:fillRect/>
          </a:stretch>
        </p:blipFill>
        <p:spPr>
          <a:xfrm>
            <a:off x="4592006" y="3604377"/>
            <a:ext cx="1460914" cy="1142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" y="0"/>
            <a:ext cx="9136380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1781" y="858980"/>
            <a:ext cx="64818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环节二：读文识字，释义导行。 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08" y="398716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50708" y="3062347"/>
            <a:ext cx="532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37940" y="3017095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1311910" y="1511935"/>
            <a:ext cx="529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步骤二：解字释义，体验导行。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95400" y="2069465"/>
            <a:ext cx="529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步骤三：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朗读记忆，熟读成诵。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" y="0"/>
            <a:ext cx="9147810" cy="514413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871228" y="1334096"/>
          <a:ext cx="5401310" cy="2811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6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第一单元</a:t>
                      </a:r>
                    </a:p>
                  </a:txBody>
                  <a:tcPr marL="68591" marR="6859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第五单元</a:t>
                      </a:r>
                    </a:p>
                  </a:txBody>
                  <a:tcPr marL="68591" marR="68591" marT="34295" marB="342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天地人</a:t>
                      </a:r>
                    </a:p>
                  </a:txBody>
                  <a:tcPr marL="68591" marR="6859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画</a:t>
                      </a:r>
                    </a:p>
                  </a:txBody>
                  <a:tcPr marL="68591" marR="68591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金木水火土</a:t>
                      </a:r>
                    </a:p>
                  </a:txBody>
                  <a:tcPr marL="68591" marR="6859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大小多少</a:t>
                      </a:r>
                    </a:p>
                  </a:txBody>
                  <a:tcPr marL="68591" marR="68591" marT="34295" marB="342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口耳目</a:t>
                      </a:r>
                    </a:p>
                  </a:txBody>
                  <a:tcPr marL="68591" marR="6859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小书包</a:t>
                      </a:r>
                    </a:p>
                  </a:txBody>
                  <a:tcPr marL="68591" marR="68591" marT="34295" marB="342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日月水火</a:t>
                      </a:r>
                    </a:p>
                  </a:txBody>
                  <a:tcPr marL="68591" marR="6859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日月明</a:t>
                      </a:r>
                    </a:p>
                  </a:txBody>
                  <a:tcPr marL="68591" marR="68591" marT="34295" marB="342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对韵歌</a:t>
                      </a:r>
                    </a:p>
                  </a:txBody>
                  <a:tcPr marL="68591" marR="6859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升国旗</a:t>
                      </a:r>
                    </a:p>
                  </a:txBody>
                  <a:tcPr marL="68591" marR="68591" marT="34295" marB="3429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0505" y="426085"/>
            <a:ext cx="1424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材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" y="0"/>
            <a:ext cx="9136380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1781" y="858980"/>
            <a:ext cx="64818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环节二：读文识字，释义导行。 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08" y="398716"/>
            <a:ext cx="318691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50708" y="3062347"/>
            <a:ext cx="532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37940" y="3017095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1311910" y="1511935"/>
            <a:ext cx="529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步骤二：解字释义，体验导行。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95400" y="2069465"/>
            <a:ext cx="529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步骤三：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朗读记忆，熟读成诵。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331073" y="2663981"/>
            <a:ext cx="64818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环节三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：认识笔画，书写生字。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" y="0"/>
            <a:ext cx="9147810" cy="51441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402965" y="89535"/>
            <a:ext cx="2224405" cy="2399665"/>
            <a:chOff x="2647" y="480"/>
            <a:chExt cx="3503" cy="3779"/>
          </a:xfrm>
        </p:grpSpPr>
        <p:grpSp>
          <p:nvGrpSpPr>
            <p:cNvPr id="2" name="组合 1"/>
            <p:cNvGrpSpPr/>
            <p:nvPr/>
          </p:nvGrpSpPr>
          <p:grpSpPr>
            <a:xfrm>
              <a:off x="2717" y="775"/>
              <a:ext cx="3433" cy="3190"/>
              <a:chOff x="7320" y="960"/>
              <a:chExt cx="5760" cy="588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320" y="960"/>
                <a:ext cx="5656" cy="5880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>
                <a:solidFill>
                  <a:srgbClr val="FF33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0821" name="直接连接符 290820"/>
              <p:cNvSpPr/>
              <p:nvPr/>
            </p:nvSpPr>
            <p:spPr>
              <a:xfrm>
                <a:off x="7320" y="3900"/>
                <a:ext cx="5760" cy="0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90822" name="直接连接符 290821"/>
              <p:cNvSpPr/>
              <p:nvPr/>
            </p:nvSpPr>
            <p:spPr>
              <a:xfrm>
                <a:off x="10147" y="960"/>
                <a:ext cx="0" cy="5763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5" name="文本框 4"/>
            <p:cNvSpPr txBox="1"/>
            <p:nvPr/>
          </p:nvSpPr>
          <p:spPr>
            <a:xfrm>
              <a:off x="2647" y="480"/>
              <a:ext cx="2315" cy="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耳</a:t>
              </a:r>
            </a:p>
          </p:txBody>
        </p:sp>
      </p:grpSp>
      <p:pic>
        <p:nvPicPr>
          <p:cNvPr id="7" name="图片 6" descr="8033-fenbu_看图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2795270"/>
            <a:ext cx="8705850" cy="141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" y="0"/>
            <a:ext cx="9147810" cy="51441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408045" y="69850"/>
            <a:ext cx="2219325" cy="2399665"/>
            <a:chOff x="2655" y="449"/>
            <a:chExt cx="3495" cy="3779"/>
          </a:xfrm>
        </p:grpSpPr>
        <p:grpSp>
          <p:nvGrpSpPr>
            <p:cNvPr id="2" name="组合 1"/>
            <p:cNvGrpSpPr/>
            <p:nvPr/>
          </p:nvGrpSpPr>
          <p:grpSpPr>
            <a:xfrm>
              <a:off x="2717" y="775"/>
              <a:ext cx="3433" cy="3190"/>
              <a:chOff x="7320" y="960"/>
              <a:chExt cx="5760" cy="588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320" y="960"/>
                <a:ext cx="5656" cy="5880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>
                <a:solidFill>
                  <a:srgbClr val="FF33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0821" name="直接连接符 290820"/>
              <p:cNvSpPr/>
              <p:nvPr/>
            </p:nvSpPr>
            <p:spPr>
              <a:xfrm>
                <a:off x="7320" y="3900"/>
                <a:ext cx="5760" cy="0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90822" name="直接连接符 290821"/>
              <p:cNvSpPr/>
              <p:nvPr/>
            </p:nvSpPr>
            <p:spPr>
              <a:xfrm>
                <a:off x="10147" y="960"/>
                <a:ext cx="0" cy="5763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5" name="文本框 4"/>
            <p:cNvSpPr txBox="1"/>
            <p:nvPr/>
          </p:nvSpPr>
          <p:spPr>
            <a:xfrm>
              <a:off x="2655" y="449"/>
              <a:ext cx="2315" cy="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手</a:t>
              </a:r>
            </a:p>
          </p:txBody>
        </p:sp>
      </p:grpSp>
      <p:pic>
        <p:nvPicPr>
          <p:cNvPr id="7" name="图片 6" descr="C:\Users\Administrator\Desktop\口耳目课件素材\624b-fenbu_看图王.png624b-fenbu_看图王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38" y="2795270"/>
            <a:ext cx="7248525" cy="1419225"/>
          </a:xfrm>
          <a:prstGeom prst="rect">
            <a:avLst/>
          </a:prstGeom>
        </p:spPr>
      </p:pic>
      <p:pic>
        <p:nvPicPr>
          <p:cNvPr id="6" name="图片 5" descr="u=1702330284,486170936&amp;fm=26&amp;gp=0_看图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735" y="276860"/>
            <a:ext cx="2162175" cy="2057400"/>
          </a:xfrm>
          <a:prstGeom prst="rect">
            <a:avLst/>
          </a:prstGeom>
        </p:spPr>
      </p:pic>
      <p:pic>
        <p:nvPicPr>
          <p:cNvPr id="8" name="图片 7" descr="view (1)_看图王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90" y="290195"/>
            <a:ext cx="2162810" cy="201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" y="0"/>
            <a:ext cx="9147810" cy="514413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269230" y="268605"/>
            <a:ext cx="2219325" cy="2399665"/>
            <a:chOff x="8072" y="423"/>
            <a:chExt cx="3495" cy="3779"/>
          </a:xfrm>
        </p:grpSpPr>
        <p:grpSp>
          <p:nvGrpSpPr>
            <p:cNvPr id="7" name="组合 6"/>
            <p:cNvGrpSpPr/>
            <p:nvPr/>
          </p:nvGrpSpPr>
          <p:grpSpPr>
            <a:xfrm>
              <a:off x="8134" y="749"/>
              <a:ext cx="3433" cy="3190"/>
              <a:chOff x="7320" y="960"/>
              <a:chExt cx="5760" cy="5880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7320" y="960"/>
                <a:ext cx="5656" cy="5880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>
                <a:solidFill>
                  <a:srgbClr val="FF33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直接连接符 8"/>
              <p:cNvSpPr/>
              <p:nvPr/>
            </p:nvSpPr>
            <p:spPr>
              <a:xfrm>
                <a:off x="7320" y="3900"/>
                <a:ext cx="5760" cy="0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10" name="直接连接符 9"/>
              <p:cNvSpPr/>
              <p:nvPr/>
            </p:nvSpPr>
            <p:spPr>
              <a:xfrm>
                <a:off x="10147" y="960"/>
                <a:ext cx="0" cy="5763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11" name="文本框 10"/>
            <p:cNvSpPr txBox="1"/>
            <p:nvPr/>
          </p:nvSpPr>
          <p:spPr>
            <a:xfrm>
              <a:off x="8072" y="423"/>
              <a:ext cx="2315" cy="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手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58290" y="288290"/>
            <a:ext cx="2254250" cy="2399665"/>
            <a:chOff x="8017" y="480"/>
            <a:chExt cx="3550" cy="3779"/>
          </a:xfrm>
        </p:grpSpPr>
        <p:grpSp>
          <p:nvGrpSpPr>
            <p:cNvPr id="3" name="组合 2"/>
            <p:cNvGrpSpPr/>
            <p:nvPr/>
          </p:nvGrpSpPr>
          <p:grpSpPr>
            <a:xfrm>
              <a:off x="8134" y="749"/>
              <a:ext cx="3433" cy="3190"/>
              <a:chOff x="7320" y="960"/>
              <a:chExt cx="5760" cy="588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7320" y="960"/>
                <a:ext cx="5656" cy="5880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>
                <a:solidFill>
                  <a:srgbClr val="FF33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直接连接符 11"/>
              <p:cNvSpPr/>
              <p:nvPr/>
            </p:nvSpPr>
            <p:spPr>
              <a:xfrm>
                <a:off x="7320" y="3900"/>
                <a:ext cx="5760" cy="0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13" name="直接连接符 12"/>
              <p:cNvSpPr/>
              <p:nvPr/>
            </p:nvSpPr>
            <p:spPr>
              <a:xfrm>
                <a:off x="10147" y="960"/>
                <a:ext cx="0" cy="5763"/>
              </a:xfrm>
              <a:prstGeom prst="line">
                <a:avLst/>
              </a:prstGeom>
              <a:ln w="952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14" name="文本框 13"/>
            <p:cNvSpPr txBox="1"/>
            <p:nvPr/>
          </p:nvSpPr>
          <p:spPr>
            <a:xfrm>
              <a:off x="8017" y="480"/>
              <a:ext cx="2315" cy="3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970" y="0"/>
            <a:ext cx="9148445" cy="5144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229" y="894785"/>
            <a:ext cx="25927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一、教学特色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413" y="411591"/>
            <a:ext cx="2484711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 教 学 效 果</a:t>
            </a:r>
            <a:endParaRPr lang="zh-CN" altLang="en-US" sz="25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30552" y="1491876"/>
            <a:ext cx="6473370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1.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“源于生活”认识汉字。教师借助情景图引导学生积极、主动参与语文活动，以灵活多样的游戏，在探究和体验中自主识字，自由表达。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970" y="0"/>
            <a:ext cx="9171940" cy="5144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229" y="951935"/>
            <a:ext cx="25927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一、教学特色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348" y="384921"/>
            <a:ext cx="2484711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 教 学 效 果</a:t>
            </a:r>
            <a:endParaRPr lang="zh-CN" altLang="en-US" sz="25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30552" y="1491876"/>
            <a:ext cx="647337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2.“走向生活”巩固汉字。教师既要引导学生在生活中运用汉字，还要架构汉字之间的桥梁，鼓励学生玩中学，学中思。</a:t>
            </a:r>
            <a:endParaRPr lang="zh-CN" b="1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335" y="0"/>
            <a:ext cx="9159875" cy="5144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229" y="951935"/>
            <a:ext cx="25927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二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、教学建议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748" y="411591"/>
            <a:ext cx="2484711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 教 学 效 果</a:t>
            </a:r>
            <a:endParaRPr lang="zh-CN" altLang="en-US" sz="25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0712" y="1513944"/>
            <a:ext cx="6468606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建议</a:t>
            </a:r>
            <a:r>
              <a:rPr lang="zh-CN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一：设计多样活动，激发参与兴趣。一年级学生表现欲望强烈，课堂主动参与率高。但是他们年龄较小，注意力不够集中。因而在课堂教学中，要考虑学生实际，每一环节时间不宜过长，各环节之间可以添加多种形式的活动，便于学生能够自我调节，继而激发他们继续认真学习的兴趣。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400" y="0"/>
            <a:ext cx="9171940" cy="5144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229" y="951935"/>
            <a:ext cx="25927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二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、教学建议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748" y="411591"/>
            <a:ext cx="2484711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 教 学 效 果</a:t>
            </a:r>
            <a:endParaRPr lang="zh-CN" altLang="en-US" sz="25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7697" y="1501879"/>
            <a:ext cx="6468606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建议二：联系生活情境，渗透方法指导。一年级学生观察无序，不够细致，教师要渗透方法指导，让学生学会观察。通过这种方式，不仅让学生在观察中学会方法，而且还能有效提升他们的语言表达能力。另外，通过这种联系生活场景的方式，还让课堂溢出生活味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0" y="0"/>
            <a:ext cx="9147810" cy="5144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229" y="951935"/>
            <a:ext cx="25927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二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、教学建议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748" y="411591"/>
            <a:ext cx="2484711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 教 学 效 果</a:t>
            </a:r>
            <a:endParaRPr lang="zh-CN" altLang="en-US" sz="25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7697" y="1501879"/>
            <a:ext cx="6468606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建议三：本课与现行人教版第一册第2单元的识字课相比较，课题相同，要学习的部分生字也相同。因此，教师容易遵循“字理”组织教学，而忽略了本课识字方法。希望老师们能够在本课落实看图识字的方法，将其与字理识字区分开来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970" y="0"/>
            <a:ext cx="9159875" cy="5144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229" y="951935"/>
            <a:ext cx="25927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三、教学反思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748" y="411591"/>
            <a:ext cx="2484711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 教 学 效 果</a:t>
            </a:r>
            <a:endParaRPr lang="zh-CN" altLang="en-US" sz="25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7697" y="1501879"/>
            <a:ext cx="6468606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对于小学第一学段的语文教学，教师要结合学生生活体验，从他们的心理特点出发，尽可能创设与他们密切相关的生活情境，设计富有生活趣味的活动，在激发学生参与兴趣的同时，培养学生良好的学习习惯。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5" y="0"/>
            <a:ext cx="9159875" cy="5165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140" y="405130"/>
            <a:ext cx="1436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材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35696" y="1347614"/>
            <a:ext cx="5401545" cy="21467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利用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已有的生活经验，借助</a:t>
            </a:r>
            <a:r>
              <a:rPr lang="zh-CN" altLang="en-US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韵语、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看</a:t>
            </a:r>
            <a:r>
              <a:rPr lang="zh-CN" altLang="en-US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图、象形字、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</a:t>
            </a:r>
            <a:r>
              <a:rPr lang="zh-CN" altLang="en-US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对子、会意字、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归类识字、</a:t>
            </a:r>
            <a:r>
              <a:rPr lang="zh-CN" altLang="en-US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反义词等多种方法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识字。初步了解汉字的文化内涵，产生主动识字的愿望。</a:t>
            </a:r>
          </a:p>
          <a:p>
            <a:endParaRPr lang="zh-CN" altLang="en-US" sz="135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" y="0"/>
            <a:ext cx="9147810" cy="5144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9682" y="2229428"/>
            <a:ext cx="248471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谢 谢 倾 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1044"/>
            <a:ext cx="9157970" cy="5165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4635" y="2787774"/>
            <a:ext cx="601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0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“识字教学要注意儿童心理特点，将儿童熟识的语言因素作为主要材料，结合学生的生活经验，引导他们利用各种机会主动识字，力求识用结合。”</a:t>
            </a:r>
            <a:endParaRPr lang="zh-CN" altLang="en-US" sz="20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045" y="410845"/>
            <a:ext cx="1434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材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348230" y="658184"/>
            <a:ext cx="4425950" cy="2010410"/>
            <a:chOff x="3758" y="1556"/>
            <a:chExt cx="6970" cy="3166"/>
          </a:xfrm>
        </p:grpSpPr>
        <p:pic>
          <p:nvPicPr>
            <p:cNvPr id="2" name="图片 1" descr="14_看图王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8" y="1556"/>
              <a:ext cx="2711" cy="3166"/>
            </a:xfrm>
            <a:prstGeom prst="rect">
              <a:avLst/>
            </a:prstGeom>
          </p:spPr>
        </p:pic>
        <p:pic>
          <p:nvPicPr>
            <p:cNvPr id="5" name="图片 4" descr="15_看图王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6" y="1556"/>
              <a:ext cx="4112" cy="3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3370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030" y="408305"/>
            <a:ext cx="1431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材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777256"/>
            <a:ext cx="216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教学目标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36980" y="1281430"/>
            <a:ext cx="6623050" cy="1083310"/>
            <a:chOff x="1920" y="1541"/>
            <a:chExt cx="10430" cy="1706"/>
          </a:xfrm>
        </p:grpSpPr>
        <p:sp>
          <p:nvSpPr>
            <p:cNvPr id="6" name="圆角矩形 5"/>
            <p:cNvSpPr/>
            <p:nvPr/>
          </p:nvSpPr>
          <p:spPr>
            <a:xfrm>
              <a:off x="1920" y="1541"/>
              <a:ext cx="10430" cy="169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31" y="1649"/>
              <a:ext cx="10319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（</a:t>
              </a: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）看</a:t>
              </a:r>
              <a:r>
                <a:rPr lang="zh-CN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图认识“口”“目”等</a:t>
              </a: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7</a:t>
              </a:r>
              <a:r>
                <a:rPr lang="zh-CN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个生字，能读准字音，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认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清</a:t>
              </a:r>
              <a:r>
                <a:rPr lang="zh-CN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字形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。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对照人体器官，了解“耳”“手”等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4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个生字的字义，能用生字组词、造句。</a:t>
              </a:r>
              <a:endParaRPr lang="zh-CN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10310" y="2543810"/>
            <a:ext cx="6631940" cy="1077595"/>
            <a:chOff x="1906" y="3554"/>
            <a:chExt cx="10444" cy="1697"/>
          </a:xfrm>
        </p:grpSpPr>
        <p:sp>
          <p:nvSpPr>
            <p:cNvPr id="11" name="圆角矩形 10"/>
            <p:cNvSpPr/>
            <p:nvPr/>
          </p:nvSpPr>
          <p:spPr>
            <a:xfrm>
              <a:off x="1906" y="3554"/>
              <a:ext cx="10445" cy="169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31" y="3653"/>
              <a:ext cx="10158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（</a:t>
              </a: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2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）</a:t>
              </a:r>
              <a:r>
                <a:rPr lang="zh-CN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会写“口”“耳”等</a:t>
              </a: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4</a:t>
              </a:r>
              <a:r>
                <a:rPr lang="zh-CN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个生字和横折、撇、弯钩</a:t>
              </a: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3</a:t>
              </a:r>
              <a:r>
                <a:rPr lang="zh-CN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个新笔画。学习“先外后内再封口”的笔顺规则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。</a:t>
              </a:r>
              <a:endParaRPr lang="en-US" altLang="zh-CN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                           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（重、难点）</a:t>
              </a:r>
              <a:endParaRPr lang="zh-CN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210310" y="3821430"/>
            <a:ext cx="6676390" cy="900430"/>
            <a:chOff x="1906" y="5566"/>
            <a:chExt cx="10514" cy="1418"/>
          </a:xfrm>
        </p:grpSpPr>
        <p:sp>
          <p:nvSpPr>
            <p:cNvPr id="10" name="圆角矩形 9"/>
            <p:cNvSpPr/>
            <p:nvPr/>
          </p:nvSpPr>
          <p:spPr>
            <a:xfrm>
              <a:off x="1906" y="5566"/>
              <a:ext cx="10514" cy="1418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31" y="5774"/>
              <a:ext cx="1015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（</a:t>
              </a:r>
              <a:r>
                <a:rPr lang="en-US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3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）</a:t>
              </a:r>
              <a:r>
                <a:rPr lang="zh-CN" altLang="zh-CN" sz="2000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正确朗读课文，联系生活理解坐、立、行、卧的规范，养成良好行为习惯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。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（重、难点）</a:t>
              </a:r>
              <a:endParaRPr lang="zh-CN" altLang="zh-CN" sz="2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" y="-635"/>
            <a:ext cx="9159875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635" y="411480"/>
            <a:ext cx="1431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法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8732" y="1491333"/>
            <a:ext cx="2187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2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学生</a:t>
            </a:r>
            <a:r>
              <a:rPr lang="zh-CN" altLang="zh-CN" sz="2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年龄</a:t>
            </a:r>
            <a:r>
              <a:rPr lang="zh-CN" altLang="zh-CN" sz="22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特点</a:t>
            </a:r>
            <a:endParaRPr lang="zh-CN" altLang="en-US" sz="22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28775" y="2032000"/>
            <a:ext cx="2186940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教材</a:t>
            </a:r>
            <a:r>
              <a:rPr lang="zh-CN" altLang="en-US" sz="2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编排</a:t>
            </a:r>
            <a:r>
              <a:rPr lang="zh-CN" altLang="en-US" sz="22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顺序</a:t>
            </a:r>
            <a:endParaRPr lang="zh-CN" altLang="en-US" sz="22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21280" y="2596160"/>
            <a:ext cx="1620464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2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呈现方式</a:t>
            </a:r>
            <a:endParaRPr lang="zh-CN" altLang="en-US" sz="22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21280" y="3112357"/>
            <a:ext cx="1620463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2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课后练习</a:t>
            </a:r>
            <a:endParaRPr lang="zh-CN" altLang="en-US" sz="22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8410" y="2110740"/>
            <a:ext cx="33947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源于生活，走向生活。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748949" y="1759116"/>
            <a:ext cx="804506" cy="366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761773" y="2262918"/>
            <a:ext cx="804506" cy="1790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3761773" y="2604098"/>
            <a:ext cx="804506" cy="150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3761773" y="3004323"/>
            <a:ext cx="804506" cy="2580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25975" y="2644140"/>
            <a:ext cx="40519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在生活中</a:t>
            </a:r>
            <a:r>
              <a:rPr lang="zh-CN" altLang="en-US" sz="22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识字，在生活中运用。</a:t>
            </a:r>
            <a:endParaRPr lang="zh-CN" altLang="en-US" sz="22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5" y="-9525"/>
            <a:ext cx="9168765" cy="522478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605280" y="1388745"/>
            <a:ext cx="2971165" cy="2581910"/>
            <a:chOff x="2547" y="2187"/>
            <a:chExt cx="4679" cy="4066"/>
          </a:xfrm>
        </p:grpSpPr>
        <p:sp>
          <p:nvSpPr>
            <p:cNvPr id="2" name="TextBox 1"/>
            <p:cNvSpPr txBox="1"/>
            <p:nvPr/>
          </p:nvSpPr>
          <p:spPr>
            <a:xfrm>
              <a:off x="3653" y="2187"/>
              <a:ext cx="357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b="1" dirty="0" smtClean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第一课时</a:t>
              </a:r>
              <a:endParaRPr lang="zh-CN" altLang="en-US" sz="22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84" y="3087"/>
              <a:ext cx="4304" cy="6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zh-CN" sz="2200" b="1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看图说话，认识生字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47" y="4379"/>
              <a:ext cx="4333" cy="6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zh-CN" sz="2200" b="1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认清字形，理解字义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84" y="5576"/>
              <a:ext cx="4296" cy="6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zh-CN" sz="2200" b="1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明白规则，规范书写</a:t>
              </a: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4580" y="3761"/>
              <a:ext cx="0" cy="61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4580" y="5009"/>
              <a:ext cx="0" cy="5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4572000" y="1388745"/>
            <a:ext cx="2842260" cy="2581275"/>
            <a:chOff x="7200" y="2187"/>
            <a:chExt cx="4476" cy="4065"/>
          </a:xfrm>
        </p:grpSpPr>
        <p:sp>
          <p:nvSpPr>
            <p:cNvPr id="3" name="TextBox 2"/>
            <p:cNvSpPr txBox="1"/>
            <p:nvPr/>
          </p:nvSpPr>
          <p:spPr>
            <a:xfrm>
              <a:off x="8224" y="2187"/>
              <a:ext cx="3147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b="1" dirty="0" smtClean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第二课时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3" y="3087"/>
              <a:ext cx="4433" cy="6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zh-CN" sz="2200" b="1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闯关复习，激趣导入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7243" y="4328"/>
              <a:ext cx="4433" cy="6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zh-CN" sz="2200" b="1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读文识字，释义导行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7200" y="5575"/>
              <a:ext cx="4476" cy="6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zh-CN" sz="2200" b="1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认识笔画，书写生字</a:t>
              </a:r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9353" y="3717"/>
              <a:ext cx="0" cy="61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flipH="1">
              <a:off x="9353" y="4980"/>
              <a:ext cx="0" cy="5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31140" y="411480"/>
            <a:ext cx="1470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法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035" y="0"/>
            <a:ext cx="9172575" cy="5144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1491630"/>
            <a:ext cx="648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环节一：看图说话，认识生字。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2787774"/>
            <a:ext cx="738433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/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【设计意图】</a:t>
            </a:r>
            <a:r>
              <a:rPr lang="zh-CN" altLang="en-US" sz="20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学生</a:t>
            </a:r>
            <a:r>
              <a:rPr lang="zh-CN" altLang="en-US" sz="20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活泼、独特的生命个体，语文课堂教学不能脱离真实的生活情境。这一教学环节，不但要调动学生唤起对自己生活实际的联想，进行口语表达，更要在明确的指导下，引导他们在这个过程中学到按顺序观察图画的方法，为以后的看图说话、写话打好基础。</a:t>
            </a:r>
            <a:endParaRPr lang="zh-CN" altLang="zh-CN" sz="20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330" y="414020"/>
            <a:ext cx="3198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 教 学 过 程</a:t>
            </a:r>
            <a:endParaRPr lang="zh-CN" altLang="en-US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 descr="C:\Users\Administrator\Desktop\口耳目课件素材\14_看图王.jpg14_看图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0325" y="699542"/>
            <a:ext cx="1620463" cy="179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1702</Words>
  <Application>Microsoft Office PowerPoint</Application>
  <PresentationFormat>全屏显示(16:9)</PresentationFormat>
  <Paragraphs>175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6" baseType="lpstr">
      <vt:lpstr>黑体</vt:lpstr>
      <vt:lpstr>华文楷体</vt:lpstr>
      <vt:lpstr>宋体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Windows 用户</cp:lastModifiedBy>
  <cp:revision>154</cp:revision>
  <dcterms:created xsi:type="dcterms:W3CDTF">2019-01-10T15:01:00Z</dcterms:created>
  <dcterms:modified xsi:type="dcterms:W3CDTF">2019-07-25T02:12:27Z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