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9.xml" ContentType="application/vnd.openxmlformats-officedocument.presentationml.tags+xml"/>
  <Override PartName="/ppt/notesSlides/notesSlide37.xml" ContentType="application/vnd.openxmlformats-officedocument.presentationml.notesSlide+xml"/>
  <Override PartName="/ppt/tags/tag20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744" r:id="rId2"/>
    <p:sldId id="836" r:id="rId3"/>
    <p:sldId id="863" r:id="rId4"/>
    <p:sldId id="862" r:id="rId5"/>
    <p:sldId id="848" r:id="rId6"/>
    <p:sldId id="849" r:id="rId7"/>
    <p:sldId id="842" r:id="rId8"/>
    <p:sldId id="867" r:id="rId9"/>
    <p:sldId id="841" r:id="rId10"/>
    <p:sldId id="852" r:id="rId11"/>
    <p:sldId id="850" r:id="rId12"/>
    <p:sldId id="901" r:id="rId13"/>
    <p:sldId id="872" r:id="rId14"/>
    <p:sldId id="873" r:id="rId15"/>
    <p:sldId id="903" r:id="rId16"/>
    <p:sldId id="902" r:id="rId17"/>
    <p:sldId id="874" r:id="rId18"/>
    <p:sldId id="887" r:id="rId19"/>
    <p:sldId id="875" r:id="rId20"/>
    <p:sldId id="876" r:id="rId21"/>
    <p:sldId id="889" r:id="rId22"/>
    <p:sldId id="888" r:id="rId23"/>
    <p:sldId id="890" r:id="rId24"/>
    <p:sldId id="877" r:id="rId25"/>
    <p:sldId id="892" r:id="rId26"/>
    <p:sldId id="894" r:id="rId27"/>
    <p:sldId id="891" r:id="rId28"/>
    <p:sldId id="893" r:id="rId29"/>
    <p:sldId id="881" r:id="rId30"/>
    <p:sldId id="882" r:id="rId31"/>
    <p:sldId id="899" r:id="rId32"/>
    <p:sldId id="900" r:id="rId33"/>
    <p:sldId id="896" r:id="rId34"/>
    <p:sldId id="884" r:id="rId35"/>
    <p:sldId id="885" r:id="rId36"/>
    <p:sldId id="895" r:id="rId37"/>
    <p:sldId id="897" r:id="rId38"/>
    <p:sldId id="898" r:id="rId39"/>
    <p:sldId id="883" r:id="rId40"/>
    <p:sldId id="886" r:id="rId41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66CCFF"/>
    <a:srgbClr val="006699"/>
    <a:srgbClr val="009900"/>
    <a:srgbClr val="FF7C80"/>
    <a:srgbClr val="800000"/>
    <a:srgbClr val="F2C9D8"/>
    <a:srgbClr val="0066CC"/>
    <a:srgbClr val="97BAD5"/>
    <a:srgbClr val="4E3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8" autoAdjust="0"/>
    <p:restoredTop sz="91579" autoAdjust="0"/>
  </p:normalViewPr>
  <p:slideViewPr>
    <p:cSldViewPr>
      <p:cViewPr varScale="1">
        <p:scale>
          <a:sx n="88" d="100"/>
          <a:sy n="88" d="100"/>
        </p:scale>
        <p:origin x="66" y="570"/>
      </p:cViewPr>
      <p:guideLst>
        <p:guide orient="horz" pos="162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5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65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3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0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2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92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85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40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9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0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5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88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5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6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5236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710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29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792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2295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8365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0265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6329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6006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075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09518" y="1"/>
            <a:ext cx="2899631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3"/>
          <p:cNvSpPr txBox="1">
            <a:spLocks/>
          </p:cNvSpPr>
          <p:nvPr/>
        </p:nvSpPr>
        <p:spPr>
          <a:xfrm>
            <a:off x="899592" y="1707654"/>
            <a:ext cx="7272808" cy="187220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200" spc="-3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spc="-3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对 韵 歌</a:t>
            </a:r>
            <a:r>
              <a:rPr lang="en-US" altLang="zh-CN" sz="3200" spc="-3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spc="-3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说课</a:t>
            </a:r>
            <a:endParaRPr lang="en-US" altLang="zh-CN" sz="3200" spc="-300" dirty="0" smtClean="0">
              <a:solidFill>
                <a:schemeClr val="accent6">
                  <a:lumMod val="90000"/>
                  <a:lumOff val="1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Placeholder 33"/>
          <p:cNvSpPr txBox="1">
            <a:spLocks/>
          </p:cNvSpPr>
          <p:nvPr/>
        </p:nvSpPr>
        <p:spPr>
          <a:xfrm>
            <a:off x="4175558" y="1496564"/>
            <a:ext cx="1296144" cy="40580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9000" dirty="0">
              <a:solidFill>
                <a:schemeClr val="bg2"/>
              </a:solidFill>
              <a:latin typeface="陈继世-硬笔行书" panose="02010609030101010101" pitchFamily="49" charset="-122"/>
              <a:ea typeface="陈继世-硬笔行书" panose="02010609030101010101" pitchFamily="49" charset="-122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1907704" y="3651870"/>
            <a:ext cx="561662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b="1" dirty="0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中关村第二小学   班  雯</a:t>
            </a:r>
            <a:endParaRPr lang="en-US" altLang="zh-CN" sz="2400" b="1" dirty="0">
              <a:solidFill>
                <a:srgbClr val="8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图片 4" descr="花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590" y="-10159"/>
            <a:ext cx="1106334" cy="2149862"/>
          </a:xfrm>
          <a:prstGeom prst="rect">
            <a:avLst/>
          </a:prstGeom>
        </p:spPr>
      </p:pic>
      <p:pic>
        <p:nvPicPr>
          <p:cNvPr id="8" name="图片 7" descr="花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7510" y="1"/>
            <a:ext cx="2899631" cy="1419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339502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3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部 编 版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845221" y="1635646"/>
            <a:ext cx="5616624" cy="62803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09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8" name="그룹 7"/>
          <p:cNvGrpSpPr/>
          <p:nvPr/>
        </p:nvGrpSpPr>
        <p:grpSpPr>
          <a:xfrm>
            <a:off x="1115616" y="3828661"/>
            <a:ext cx="1475449" cy="903329"/>
            <a:chOff x="1043608" y="4293096"/>
            <a:chExt cx="2196001" cy="13857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9" name="직사각형 8"/>
            <p:cNvSpPr/>
            <p:nvPr/>
          </p:nvSpPr>
          <p:spPr>
            <a:xfrm>
              <a:off x="1043608" y="4293096"/>
              <a:ext cx="144016" cy="1385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직사각형 9"/>
            <p:cNvSpPr/>
            <p:nvPr/>
          </p:nvSpPr>
          <p:spPr>
            <a:xfrm rot="16200000">
              <a:off x="2069601" y="3267104"/>
              <a:ext cx="144016" cy="21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1" name="그룹 10"/>
          <p:cNvGrpSpPr/>
          <p:nvPr/>
        </p:nvGrpSpPr>
        <p:grpSpPr>
          <a:xfrm>
            <a:off x="2666550" y="3019210"/>
            <a:ext cx="1475449" cy="903329"/>
            <a:chOff x="1043608" y="4293096"/>
            <a:chExt cx="2196001" cy="1385784"/>
          </a:xfrm>
          <a:solidFill>
            <a:schemeClr val="tx1"/>
          </a:solidFill>
        </p:grpSpPr>
        <p:sp>
          <p:nvSpPr>
            <p:cNvPr id="52" name="직사각형 11"/>
            <p:cNvSpPr/>
            <p:nvPr/>
          </p:nvSpPr>
          <p:spPr>
            <a:xfrm>
              <a:off x="1043608" y="4293096"/>
              <a:ext cx="144016" cy="13857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" name="직사각형 12"/>
            <p:cNvSpPr/>
            <p:nvPr/>
          </p:nvSpPr>
          <p:spPr>
            <a:xfrm rot="16200000">
              <a:off x="2069601" y="3267104"/>
              <a:ext cx="144016" cy="21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4" name="그룹 13"/>
          <p:cNvGrpSpPr/>
          <p:nvPr/>
        </p:nvGrpSpPr>
        <p:grpSpPr>
          <a:xfrm>
            <a:off x="4217484" y="2209759"/>
            <a:ext cx="1475449" cy="903329"/>
            <a:chOff x="1043608" y="4293096"/>
            <a:chExt cx="2196001" cy="1385784"/>
          </a:xfrm>
          <a:solidFill>
            <a:schemeClr val="bg2"/>
          </a:solidFill>
        </p:grpSpPr>
        <p:sp>
          <p:nvSpPr>
            <p:cNvPr id="55" name="직사각형 14"/>
            <p:cNvSpPr/>
            <p:nvPr/>
          </p:nvSpPr>
          <p:spPr>
            <a:xfrm>
              <a:off x="1043608" y="4293096"/>
              <a:ext cx="144016" cy="13857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직사각형 15"/>
            <p:cNvSpPr/>
            <p:nvPr/>
          </p:nvSpPr>
          <p:spPr>
            <a:xfrm rot="16200000">
              <a:off x="2069601" y="3267104"/>
              <a:ext cx="144016" cy="21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그룹 16"/>
          <p:cNvGrpSpPr/>
          <p:nvPr/>
        </p:nvGrpSpPr>
        <p:grpSpPr>
          <a:xfrm>
            <a:off x="5768417" y="1400308"/>
            <a:ext cx="1475449" cy="903329"/>
            <a:chOff x="1043608" y="4293096"/>
            <a:chExt cx="2196001" cy="1385784"/>
          </a:xfrm>
          <a:solidFill>
            <a:schemeClr val="tx2"/>
          </a:solidFill>
        </p:grpSpPr>
        <p:sp>
          <p:nvSpPr>
            <p:cNvPr id="58" name="직사각형 17"/>
            <p:cNvSpPr/>
            <p:nvPr/>
          </p:nvSpPr>
          <p:spPr>
            <a:xfrm>
              <a:off x="1043608" y="4293096"/>
              <a:ext cx="144016" cy="13857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9" name="직사각형 18"/>
            <p:cNvSpPr/>
            <p:nvPr/>
          </p:nvSpPr>
          <p:spPr>
            <a:xfrm rot="16200000">
              <a:off x="2069601" y="3267104"/>
              <a:ext cx="144016" cy="21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0" name="그룹 19"/>
          <p:cNvGrpSpPr/>
          <p:nvPr/>
        </p:nvGrpSpPr>
        <p:grpSpPr>
          <a:xfrm>
            <a:off x="1846565" y="4127886"/>
            <a:ext cx="851669" cy="424774"/>
            <a:chOff x="1035246" y="4822730"/>
            <a:chExt cx="1265348" cy="518269"/>
          </a:xfrm>
        </p:grpSpPr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1035246" y="5190790"/>
              <a:ext cx="1265348" cy="15020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zh-CN" altLang="en-US" sz="8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第一环节</a:t>
              </a:r>
              <a:endParaRPr lang="en-US" sz="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035246" y="4822730"/>
              <a:ext cx="1265348" cy="20653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defRPr/>
              </a:pPr>
              <a:r>
                <a:rPr lang="en-US" altLang="en-US" sz="11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01</a:t>
              </a:r>
              <a:endParaRPr lang="en-US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그룹 22"/>
          <p:cNvGrpSpPr/>
          <p:nvPr/>
        </p:nvGrpSpPr>
        <p:grpSpPr>
          <a:xfrm>
            <a:off x="3391754" y="3293568"/>
            <a:ext cx="851669" cy="424774"/>
            <a:chOff x="1035246" y="4822730"/>
            <a:chExt cx="1265348" cy="518269"/>
          </a:xfrm>
        </p:grpSpPr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1035246" y="5190790"/>
              <a:ext cx="1265348" cy="15020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zh-CN" altLang="en-US" sz="8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第二环节</a:t>
              </a:r>
              <a:endParaRPr lang="en-US" sz="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1035246" y="4822730"/>
              <a:ext cx="1265348" cy="20653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defRPr/>
              </a:pPr>
              <a:r>
                <a:rPr lang="en-US" altLang="en-US" sz="11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02</a:t>
              </a:r>
              <a:endParaRPr lang="en-US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66" name="그룹 25"/>
          <p:cNvGrpSpPr/>
          <p:nvPr/>
        </p:nvGrpSpPr>
        <p:grpSpPr>
          <a:xfrm>
            <a:off x="4936943" y="2459251"/>
            <a:ext cx="851669" cy="424774"/>
            <a:chOff x="1035246" y="4822730"/>
            <a:chExt cx="1265348" cy="518269"/>
          </a:xfrm>
        </p:grpSpPr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1035246" y="5190790"/>
              <a:ext cx="1265348" cy="15020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zh-CN" altLang="en-US" sz="8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第三环节</a:t>
              </a:r>
              <a:endParaRPr lang="en-US" sz="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68" name="Rectangle 3"/>
            <p:cNvSpPr txBox="1">
              <a:spLocks noChangeArrowheads="1"/>
            </p:cNvSpPr>
            <p:nvPr/>
          </p:nvSpPr>
          <p:spPr bwMode="auto">
            <a:xfrm>
              <a:off x="1035246" y="4822730"/>
              <a:ext cx="1265348" cy="20653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defRPr/>
              </a:pPr>
              <a:r>
                <a:rPr lang="en-US" altLang="en-US" sz="11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03</a:t>
              </a:r>
              <a:endParaRPr lang="en-US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69" name="그룹 28"/>
          <p:cNvGrpSpPr/>
          <p:nvPr/>
        </p:nvGrpSpPr>
        <p:grpSpPr>
          <a:xfrm>
            <a:off x="6482131" y="1624933"/>
            <a:ext cx="851669" cy="424774"/>
            <a:chOff x="1035246" y="4822730"/>
            <a:chExt cx="1265348" cy="518269"/>
          </a:xfrm>
        </p:grpSpPr>
        <p:sp>
          <p:nvSpPr>
            <p:cNvPr id="70" name="Rectangle 3"/>
            <p:cNvSpPr txBox="1">
              <a:spLocks noChangeArrowheads="1"/>
            </p:cNvSpPr>
            <p:nvPr/>
          </p:nvSpPr>
          <p:spPr bwMode="auto">
            <a:xfrm>
              <a:off x="1035246" y="5190790"/>
              <a:ext cx="1265348" cy="15020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zh-CN" altLang="en-US" sz="8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第四环节</a:t>
              </a:r>
              <a:endParaRPr lang="en-US" sz="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1035246" y="4822730"/>
              <a:ext cx="1265348" cy="20653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defRPr/>
              </a:pPr>
              <a:r>
                <a:rPr lang="en-US" altLang="en-US" sz="11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04</a:t>
              </a:r>
              <a:endParaRPr lang="en-US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72" name="직각 삼각형 31"/>
          <p:cNvSpPr/>
          <p:nvPr/>
        </p:nvSpPr>
        <p:spPr>
          <a:xfrm rot="16200000">
            <a:off x="2346185" y="3547377"/>
            <a:ext cx="239425" cy="23942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3" name="직각 삼각형 32"/>
          <p:cNvSpPr/>
          <p:nvPr/>
        </p:nvSpPr>
        <p:spPr>
          <a:xfrm rot="16200000">
            <a:off x="3902573" y="2718411"/>
            <a:ext cx="239425" cy="23942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4" name="직각 삼각형 33"/>
          <p:cNvSpPr/>
          <p:nvPr/>
        </p:nvSpPr>
        <p:spPr>
          <a:xfrm rot="16200000">
            <a:off x="5452054" y="1919875"/>
            <a:ext cx="239425" cy="23942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1200372" y="3221242"/>
            <a:ext cx="1296144" cy="553998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多元识字，</a:t>
            </a:r>
            <a:r>
              <a:rPr lang="zh-CN" altLang="zh-CN" sz="1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体会</a:t>
            </a:r>
            <a:r>
              <a:rPr lang="zh-CN" altLang="zh-CN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单字对</a:t>
            </a:r>
            <a:endParaRPr lang="en-US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2784548" y="2429154"/>
            <a:ext cx="1216656" cy="553998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想象画面</a:t>
            </a:r>
            <a:r>
              <a:rPr lang="zh-CN" altLang="zh-CN" sz="1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，</a:t>
            </a:r>
            <a:r>
              <a:rPr lang="zh-CN" altLang="zh-CN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感悟多字对</a:t>
            </a:r>
            <a:endParaRPr lang="en-US" altLang="zh-CN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4368724" y="1637066"/>
            <a:ext cx="1224136" cy="553998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zh-CN" altLang="zh-CN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迁移运用，尝试找对子</a:t>
            </a:r>
            <a:endParaRPr lang="en-US" altLang="zh-CN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8" name="Freeform 5"/>
          <p:cNvSpPr>
            <a:spLocks noEditPoints="1"/>
          </p:cNvSpPr>
          <p:nvPr/>
        </p:nvSpPr>
        <p:spPr bwMode="auto">
          <a:xfrm>
            <a:off x="4453520" y="2510936"/>
            <a:ext cx="376507" cy="378458"/>
          </a:xfrm>
          <a:custGeom>
            <a:avLst/>
            <a:gdLst>
              <a:gd name="T0" fmla="*/ 193 w 1160"/>
              <a:gd name="T1" fmla="*/ 4 h 1164"/>
              <a:gd name="T2" fmla="*/ 255 w 1160"/>
              <a:gd name="T3" fmla="*/ 37 h 1164"/>
              <a:gd name="T4" fmla="*/ 219 w 1160"/>
              <a:gd name="T5" fmla="*/ 287 h 1164"/>
              <a:gd name="T6" fmla="*/ 165 w 1160"/>
              <a:gd name="T7" fmla="*/ 242 h 1164"/>
              <a:gd name="T8" fmla="*/ 951 w 1160"/>
              <a:gd name="T9" fmla="*/ 125 h 1164"/>
              <a:gd name="T10" fmla="*/ 1011 w 1160"/>
              <a:gd name="T11" fmla="*/ 165 h 1164"/>
              <a:gd name="T12" fmla="*/ 960 w 1160"/>
              <a:gd name="T13" fmla="*/ 567 h 1164"/>
              <a:gd name="T14" fmla="*/ 577 w 1160"/>
              <a:gd name="T15" fmla="*/ 1002 h 1164"/>
              <a:gd name="T16" fmla="*/ 23 w 1160"/>
              <a:gd name="T17" fmla="*/ 979 h 1164"/>
              <a:gd name="T18" fmla="*/ 0 w 1160"/>
              <a:gd name="T19" fmla="*/ 201 h 1164"/>
              <a:gd name="T20" fmla="*/ 29 w 1160"/>
              <a:gd name="T21" fmla="*/ 142 h 1164"/>
              <a:gd name="T22" fmla="*/ 525 w 1160"/>
              <a:gd name="T23" fmla="*/ 242 h 1164"/>
              <a:gd name="T24" fmla="*/ 470 w 1160"/>
              <a:gd name="T25" fmla="*/ 287 h 1164"/>
              <a:gd name="T26" fmla="*/ 311 w 1160"/>
              <a:gd name="T27" fmla="*/ 124 h 1164"/>
              <a:gd name="T28" fmla="*/ 470 w 1160"/>
              <a:gd name="T29" fmla="*/ 0 h 1164"/>
              <a:gd name="T30" fmla="*/ 525 w 1160"/>
              <a:gd name="T31" fmla="*/ 46 h 1164"/>
              <a:gd name="T32" fmla="*/ 767 w 1160"/>
              <a:gd name="T33" fmla="*/ 284 h 1164"/>
              <a:gd name="T34" fmla="*/ 704 w 1160"/>
              <a:gd name="T35" fmla="*/ 251 h 1164"/>
              <a:gd name="T36" fmla="*/ 711 w 1160"/>
              <a:gd name="T37" fmla="*/ 21 h 1164"/>
              <a:gd name="T38" fmla="*/ 781 w 1160"/>
              <a:gd name="T39" fmla="*/ 14 h 1164"/>
              <a:gd name="T40" fmla="*/ 337 w 1160"/>
              <a:gd name="T41" fmla="*/ 548 h 1164"/>
              <a:gd name="T42" fmla="*/ 356 w 1160"/>
              <a:gd name="T43" fmla="*/ 619 h 1164"/>
              <a:gd name="T44" fmla="*/ 231 w 1160"/>
              <a:gd name="T45" fmla="*/ 639 h 1164"/>
              <a:gd name="T46" fmla="*/ 211 w 1160"/>
              <a:gd name="T47" fmla="*/ 568 h 1164"/>
              <a:gd name="T48" fmla="*/ 562 w 1160"/>
              <a:gd name="T49" fmla="*/ 712 h 1164"/>
              <a:gd name="T50" fmla="*/ 585 w 1160"/>
              <a:gd name="T51" fmla="*/ 741 h 1164"/>
              <a:gd name="T52" fmla="*/ 452 w 1160"/>
              <a:gd name="T53" fmla="*/ 802 h 1164"/>
              <a:gd name="T54" fmla="*/ 441 w 1160"/>
              <a:gd name="T55" fmla="*/ 726 h 1164"/>
              <a:gd name="T56" fmla="*/ 334 w 1160"/>
              <a:gd name="T57" fmla="*/ 712 h 1164"/>
              <a:gd name="T58" fmla="*/ 356 w 1160"/>
              <a:gd name="T59" fmla="*/ 781 h 1164"/>
              <a:gd name="T60" fmla="*/ 233 w 1160"/>
              <a:gd name="T61" fmla="*/ 803 h 1164"/>
              <a:gd name="T62" fmla="*/ 210 w 1160"/>
              <a:gd name="T63" fmla="*/ 735 h 1164"/>
              <a:gd name="T64" fmla="*/ 690 w 1160"/>
              <a:gd name="T65" fmla="*/ 548 h 1164"/>
              <a:gd name="T66" fmla="*/ 756 w 1160"/>
              <a:gd name="T67" fmla="*/ 581 h 1164"/>
              <a:gd name="T68" fmla="*/ 667 w 1160"/>
              <a:gd name="T69" fmla="*/ 571 h 1164"/>
              <a:gd name="T70" fmla="*/ 461 w 1160"/>
              <a:gd name="T71" fmla="*/ 548 h 1164"/>
              <a:gd name="T72" fmla="*/ 585 w 1160"/>
              <a:gd name="T73" fmla="*/ 571 h 1164"/>
              <a:gd name="T74" fmla="*/ 562 w 1160"/>
              <a:gd name="T75" fmla="*/ 639 h 1164"/>
              <a:gd name="T76" fmla="*/ 439 w 1160"/>
              <a:gd name="T77" fmla="*/ 616 h 1164"/>
              <a:gd name="T78" fmla="*/ 461 w 1160"/>
              <a:gd name="T79" fmla="*/ 548 h 1164"/>
              <a:gd name="T80" fmla="*/ 749 w 1160"/>
              <a:gd name="T81" fmla="*/ 726 h 1164"/>
              <a:gd name="T82" fmla="*/ 676 w 1160"/>
              <a:gd name="T83" fmla="*/ 881 h 1164"/>
              <a:gd name="T84" fmla="*/ 735 w 1160"/>
              <a:gd name="T85" fmla="*/ 1023 h 1164"/>
              <a:gd name="T86" fmla="*/ 897 w 1160"/>
              <a:gd name="T87" fmla="*/ 1081 h 1164"/>
              <a:gd name="T88" fmla="*/ 1043 w 1160"/>
              <a:gd name="T89" fmla="*/ 993 h 1164"/>
              <a:gd name="T90" fmla="*/ 1069 w 1160"/>
              <a:gd name="T91" fmla="*/ 822 h 1164"/>
              <a:gd name="T92" fmla="*/ 956 w 1160"/>
              <a:gd name="T93" fmla="*/ 696 h 1164"/>
              <a:gd name="T94" fmla="*/ 742 w 1160"/>
              <a:gd name="T95" fmla="*/ 632 h 1164"/>
              <a:gd name="T96" fmla="*/ 877 w 1160"/>
              <a:gd name="T97" fmla="*/ 598 h 1164"/>
              <a:gd name="T98" fmla="*/ 1035 w 1160"/>
              <a:gd name="T99" fmla="*/ 646 h 1164"/>
              <a:gd name="T100" fmla="*/ 1151 w 1160"/>
              <a:gd name="T101" fmla="*/ 810 h 1164"/>
              <a:gd name="T102" fmla="*/ 1154 w 1160"/>
              <a:gd name="T103" fmla="*/ 938 h 1164"/>
              <a:gd name="T104" fmla="*/ 1057 w 1160"/>
              <a:gd name="T105" fmla="*/ 1099 h 1164"/>
              <a:gd name="T106" fmla="*/ 892 w 1160"/>
              <a:gd name="T107" fmla="*/ 1164 h 1164"/>
              <a:gd name="T108" fmla="*/ 767 w 1160"/>
              <a:gd name="T109" fmla="*/ 1142 h 1164"/>
              <a:gd name="T110" fmla="*/ 611 w 1160"/>
              <a:gd name="T111" fmla="*/ 978 h 1164"/>
              <a:gd name="T112" fmla="*/ 595 w 1160"/>
              <a:gd name="T113" fmla="*/ 853 h 1164"/>
              <a:gd name="T114" fmla="*/ 677 w 1160"/>
              <a:gd name="T115" fmla="*/ 681 h 1164"/>
              <a:gd name="T116" fmla="*/ 862 w 1160"/>
              <a:gd name="T117" fmla="*/ 919 h 1164"/>
              <a:gd name="T118" fmla="*/ 917 w 1160"/>
              <a:gd name="T119" fmla="*/ 889 h 1164"/>
              <a:gd name="T120" fmla="*/ 874 w 1160"/>
              <a:gd name="T121" fmla="*/ 840 h 1164"/>
              <a:gd name="T122" fmla="*/ 767 w 1160"/>
              <a:gd name="T123" fmla="*/ 772 h 1164"/>
              <a:gd name="T124" fmla="*/ 836 w 1160"/>
              <a:gd name="T125" fmla="*/ 879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0" h="1164">
                <a:moveTo>
                  <a:pt x="78" y="124"/>
                </a:moveTo>
                <a:lnTo>
                  <a:pt x="165" y="124"/>
                </a:lnTo>
                <a:lnTo>
                  <a:pt x="165" y="46"/>
                </a:lnTo>
                <a:lnTo>
                  <a:pt x="165" y="46"/>
                </a:lnTo>
                <a:lnTo>
                  <a:pt x="166" y="37"/>
                </a:lnTo>
                <a:lnTo>
                  <a:pt x="168" y="28"/>
                </a:lnTo>
                <a:lnTo>
                  <a:pt x="173" y="21"/>
                </a:lnTo>
                <a:lnTo>
                  <a:pt x="178" y="14"/>
                </a:lnTo>
                <a:lnTo>
                  <a:pt x="185" y="8"/>
                </a:lnTo>
                <a:lnTo>
                  <a:pt x="193" y="4"/>
                </a:lnTo>
                <a:lnTo>
                  <a:pt x="201" y="1"/>
                </a:lnTo>
                <a:lnTo>
                  <a:pt x="210" y="0"/>
                </a:lnTo>
                <a:lnTo>
                  <a:pt x="210" y="0"/>
                </a:lnTo>
                <a:lnTo>
                  <a:pt x="219" y="1"/>
                </a:lnTo>
                <a:lnTo>
                  <a:pt x="229" y="4"/>
                </a:lnTo>
                <a:lnTo>
                  <a:pt x="235" y="8"/>
                </a:lnTo>
                <a:lnTo>
                  <a:pt x="242" y="14"/>
                </a:lnTo>
                <a:lnTo>
                  <a:pt x="248" y="21"/>
                </a:lnTo>
                <a:lnTo>
                  <a:pt x="253" y="28"/>
                </a:lnTo>
                <a:lnTo>
                  <a:pt x="255" y="37"/>
                </a:lnTo>
                <a:lnTo>
                  <a:pt x="256" y="46"/>
                </a:lnTo>
                <a:lnTo>
                  <a:pt x="256" y="242"/>
                </a:lnTo>
                <a:lnTo>
                  <a:pt x="256" y="242"/>
                </a:lnTo>
                <a:lnTo>
                  <a:pt x="255" y="251"/>
                </a:lnTo>
                <a:lnTo>
                  <a:pt x="253" y="260"/>
                </a:lnTo>
                <a:lnTo>
                  <a:pt x="248" y="267"/>
                </a:lnTo>
                <a:lnTo>
                  <a:pt x="242" y="274"/>
                </a:lnTo>
                <a:lnTo>
                  <a:pt x="235" y="280"/>
                </a:lnTo>
                <a:lnTo>
                  <a:pt x="229" y="284"/>
                </a:lnTo>
                <a:lnTo>
                  <a:pt x="219" y="287"/>
                </a:lnTo>
                <a:lnTo>
                  <a:pt x="210" y="288"/>
                </a:lnTo>
                <a:lnTo>
                  <a:pt x="210" y="288"/>
                </a:lnTo>
                <a:lnTo>
                  <a:pt x="201" y="287"/>
                </a:lnTo>
                <a:lnTo>
                  <a:pt x="193" y="284"/>
                </a:lnTo>
                <a:lnTo>
                  <a:pt x="185" y="280"/>
                </a:lnTo>
                <a:lnTo>
                  <a:pt x="178" y="274"/>
                </a:lnTo>
                <a:lnTo>
                  <a:pt x="173" y="267"/>
                </a:lnTo>
                <a:lnTo>
                  <a:pt x="168" y="260"/>
                </a:lnTo>
                <a:lnTo>
                  <a:pt x="166" y="251"/>
                </a:lnTo>
                <a:lnTo>
                  <a:pt x="165" y="242"/>
                </a:lnTo>
                <a:lnTo>
                  <a:pt x="165" y="206"/>
                </a:lnTo>
                <a:lnTo>
                  <a:pt x="82" y="206"/>
                </a:lnTo>
                <a:lnTo>
                  <a:pt x="82" y="375"/>
                </a:lnTo>
                <a:lnTo>
                  <a:pt x="938" y="375"/>
                </a:lnTo>
                <a:lnTo>
                  <a:pt x="938" y="206"/>
                </a:lnTo>
                <a:lnTo>
                  <a:pt x="849" y="206"/>
                </a:lnTo>
                <a:lnTo>
                  <a:pt x="849" y="124"/>
                </a:lnTo>
                <a:lnTo>
                  <a:pt x="943" y="124"/>
                </a:lnTo>
                <a:lnTo>
                  <a:pt x="943" y="124"/>
                </a:lnTo>
                <a:lnTo>
                  <a:pt x="951" y="125"/>
                </a:lnTo>
                <a:lnTo>
                  <a:pt x="959" y="126"/>
                </a:lnTo>
                <a:lnTo>
                  <a:pt x="966" y="127"/>
                </a:lnTo>
                <a:lnTo>
                  <a:pt x="974" y="130"/>
                </a:lnTo>
                <a:lnTo>
                  <a:pt x="979" y="133"/>
                </a:lnTo>
                <a:lnTo>
                  <a:pt x="986" y="137"/>
                </a:lnTo>
                <a:lnTo>
                  <a:pt x="992" y="142"/>
                </a:lnTo>
                <a:lnTo>
                  <a:pt x="998" y="146"/>
                </a:lnTo>
                <a:lnTo>
                  <a:pt x="1003" y="152"/>
                </a:lnTo>
                <a:lnTo>
                  <a:pt x="1007" y="158"/>
                </a:lnTo>
                <a:lnTo>
                  <a:pt x="1011" y="165"/>
                </a:lnTo>
                <a:lnTo>
                  <a:pt x="1015" y="171"/>
                </a:lnTo>
                <a:lnTo>
                  <a:pt x="1017" y="178"/>
                </a:lnTo>
                <a:lnTo>
                  <a:pt x="1019" y="185"/>
                </a:lnTo>
                <a:lnTo>
                  <a:pt x="1021" y="193"/>
                </a:lnTo>
                <a:lnTo>
                  <a:pt x="1021" y="201"/>
                </a:lnTo>
                <a:lnTo>
                  <a:pt x="1021" y="590"/>
                </a:lnTo>
                <a:lnTo>
                  <a:pt x="1021" y="590"/>
                </a:lnTo>
                <a:lnTo>
                  <a:pt x="1001" y="582"/>
                </a:lnTo>
                <a:lnTo>
                  <a:pt x="981" y="574"/>
                </a:lnTo>
                <a:lnTo>
                  <a:pt x="960" y="567"/>
                </a:lnTo>
                <a:lnTo>
                  <a:pt x="938" y="563"/>
                </a:lnTo>
                <a:lnTo>
                  <a:pt x="938" y="429"/>
                </a:lnTo>
                <a:lnTo>
                  <a:pt x="82" y="429"/>
                </a:lnTo>
                <a:lnTo>
                  <a:pt x="82" y="920"/>
                </a:lnTo>
                <a:lnTo>
                  <a:pt x="555" y="920"/>
                </a:lnTo>
                <a:lnTo>
                  <a:pt x="555" y="920"/>
                </a:lnTo>
                <a:lnTo>
                  <a:pt x="558" y="940"/>
                </a:lnTo>
                <a:lnTo>
                  <a:pt x="563" y="962"/>
                </a:lnTo>
                <a:lnTo>
                  <a:pt x="569" y="983"/>
                </a:lnTo>
                <a:lnTo>
                  <a:pt x="577" y="1002"/>
                </a:lnTo>
                <a:lnTo>
                  <a:pt x="78" y="1002"/>
                </a:lnTo>
                <a:lnTo>
                  <a:pt x="78" y="1002"/>
                </a:lnTo>
                <a:lnTo>
                  <a:pt x="70" y="1002"/>
                </a:lnTo>
                <a:lnTo>
                  <a:pt x="63" y="1001"/>
                </a:lnTo>
                <a:lnTo>
                  <a:pt x="55" y="999"/>
                </a:lnTo>
                <a:lnTo>
                  <a:pt x="48" y="996"/>
                </a:lnTo>
                <a:lnTo>
                  <a:pt x="41" y="993"/>
                </a:lnTo>
                <a:lnTo>
                  <a:pt x="35" y="988"/>
                </a:lnTo>
                <a:lnTo>
                  <a:pt x="29" y="984"/>
                </a:lnTo>
                <a:lnTo>
                  <a:pt x="23" y="979"/>
                </a:lnTo>
                <a:lnTo>
                  <a:pt x="23" y="979"/>
                </a:lnTo>
                <a:lnTo>
                  <a:pt x="19" y="973"/>
                </a:lnTo>
                <a:lnTo>
                  <a:pt x="14" y="968"/>
                </a:lnTo>
                <a:lnTo>
                  <a:pt x="11" y="961"/>
                </a:lnTo>
                <a:lnTo>
                  <a:pt x="7" y="954"/>
                </a:lnTo>
                <a:lnTo>
                  <a:pt x="4" y="947"/>
                </a:lnTo>
                <a:lnTo>
                  <a:pt x="3" y="940"/>
                </a:lnTo>
                <a:lnTo>
                  <a:pt x="1" y="932"/>
                </a:lnTo>
                <a:lnTo>
                  <a:pt x="0" y="924"/>
                </a:lnTo>
                <a:lnTo>
                  <a:pt x="0" y="201"/>
                </a:lnTo>
                <a:lnTo>
                  <a:pt x="0" y="201"/>
                </a:lnTo>
                <a:lnTo>
                  <a:pt x="1" y="193"/>
                </a:lnTo>
                <a:lnTo>
                  <a:pt x="3" y="185"/>
                </a:lnTo>
                <a:lnTo>
                  <a:pt x="4" y="178"/>
                </a:lnTo>
                <a:lnTo>
                  <a:pt x="7" y="171"/>
                </a:lnTo>
                <a:lnTo>
                  <a:pt x="11" y="165"/>
                </a:lnTo>
                <a:lnTo>
                  <a:pt x="14" y="158"/>
                </a:lnTo>
                <a:lnTo>
                  <a:pt x="19" y="152"/>
                </a:lnTo>
                <a:lnTo>
                  <a:pt x="23" y="146"/>
                </a:lnTo>
                <a:lnTo>
                  <a:pt x="29" y="142"/>
                </a:lnTo>
                <a:lnTo>
                  <a:pt x="35" y="137"/>
                </a:lnTo>
                <a:lnTo>
                  <a:pt x="41" y="133"/>
                </a:lnTo>
                <a:lnTo>
                  <a:pt x="48" y="130"/>
                </a:lnTo>
                <a:lnTo>
                  <a:pt x="55" y="127"/>
                </a:lnTo>
                <a:lnTo>
                  <a:pt x="63" y="126"/>
                </a:lnTo>
                <a:lnTo>
                  <a:pt x="70" y="125"/>
                </a:lnTo>
                <a:lnTo>
                  <a:pt x="78" y="124"/>
                </a:lnTo>
                <a:lnTo>
                  <a:pt x="78" y="124"/>
                </a:lnTo>
                <a:close/>
                <a:moveTo>
                  <a:pt x="525" y="242"/>
                </a:moveTo>
                <a:lnTo>
                  <a:pt x="525" y="242"/>
                </a:lnTo>
                <a:lnTo>
                  <a:pt x="524" y="251"/>
                </a:lnTo>
                <a:lnTo>
                  <a:pt x="522" y="259"/>
                </a:lnTo>
                <a:lnTo>
                  <a:pt x="517" y="267"/>
                </a:lnTo>
                <a:lnTo>
                  <a:pt x="512" y="274"/>
                </a:lnTo>
                <a:lnTo>
                  <a:pt x="506" y="280"/>
                </a:lnTo>
                <a:lnTo>
                  <a:pt x="498" y="283"/>
                </a:lnTo>
                <a:lnTo>
                  <a:pt x="489" y="287"/>
                </a:lnTo>
                <a:lnTo>
                  <a:pt x="480" y="288"/>
                </a:lnTo>
                <a:lnTo>
                  <a:pt x="480" y="288"/>
                </a:lnTo>
                <a:lnTo>
                  <a:pt x="470" y="287"/>
                </a:lnTo>
                <a:lnTo>
                  <a:pt x="462" y="283"/>
                </a:lnTo>
                <a:lnTo>
                  <a:pt x="455" y="280"/>
                </a:lnTo>
                <a:lnTo>
                  <a:pt x="448" y="274"/>
                </a:lnTo>
                <a:lnTo>
                  <a:pt x="442" y="267"/>
                </a:lnTo>
                <a:lnTo>
                  <a:pt x="437" y="259"/>
                </a:lnTo>
                <a:lnTo>
                  <a:pt x="435" y="251"/>
                </a:lnTo>
                <a:lnTo>
                  <a:pt x="434" y="242"/>
                </a:lnTo>
                <a:lnTo>
                  <a:pt x="434" y="206"/>
                </a:lnTo>
                <a:lnTo>
                  <a:pt x="311" y="206"/>
                </a:lnTo>
                <a:lnTo>
                  <a:pt x="311" y="124"/>
                </a:lnTo>
                <a:lnTo>
                  <a:pt x="434" y="124"/>
                </a:lnTo>
                <a:lnTo>
                  <a:pt x="434" y="46"/>
                </a:lnTo>
                <a:lnTo>
                  <a:pt x="434" y="46"/>
                </a:lnTo>
                <a:lnTo>
                  <a:pt x="435" y="37"/>
                </a:lnTo>
                <a:lnTo>
                  <a:pt x="437" y="28"/>
                </a:lnTo>
                <a:lnTo>
                  <a:pt x="442" y="20"/>
                </a:lnTo>
                <a:lnTo>
                  <a:pt x="448" y="13"/>
                </a:lnTo>
                <a:lnTo>
                  <a:pt x="455" y="7"/>
                </a:lnTo>
                <a:lnTo>
                  <a:pt x="462" y="4"/>
                </a:lnTo>
                <a:lnTo>
                  <a:pt x="470" y="0"/>
                </a:lnTo>
                <a:lnTo>
                  <a:pt x="480" y="0"/>
                </a:lnTo>
                <a:lnTo>
                  <a:pt x="480" y="0"/>
                </a:lnTo>
                <a:lnTo>
                  <a:pt x="489" y="0"/>
                </a:lnTo>
                <a:lnTo>
                  <a:pt x="498" y="4"/>
                </a:lnTo>
                <a:lnTo>
                  <a:pt x="506" y="7"/>
                </a:lnTo>
                <a:lnTo>
                  <a:pt x="512" y="13"/>
                </a:lnTo>
                <a:lnTo>
                  <a:pt x="517" y="20"/>
                </a:lnTo>
                <a:lnTo>
                  <a:pt x="522" y="28"/>
                </a:lnTo>
                <a:lnTo>
                  <a:pt x="524" y="37"/>
                </a:lnTo>
                <a:lnTo>
                  <a:pt x="525" y="46"/>
                </a:lnTo>
                <a:lnTo>
                  <a:pt x="525" y="242"/>
                </a:lnTo>
                <a:lnTo>
                  <a:pt x="525" y="242"/>
                </a:lnTo>
                <a:close/>
                <a:moveTo>
                  <a:pt x="795" y="242"/>
                </a:moveTo>
                <a:lnTo>
                  <a:pt x="795" y="242"/>
                </a:lnTo>
                <a:lnTo>
                  <a:pt x="793" y="251"/>
                </a:lnTo>
                <a:lnTo>
                  <a:pt x="791" y="260"/>
                </a:lnTo>
                <a:lnTo>
                  <a:pt x="787" y="267"/>
                </a:lnTo>
                <a:lnTo>
                  <a:pt x="781" y="274"/>
                </a:lnTo>
                <a:lnTo>
                  <a:pt x="774" y="280"/>
                </a:lnTo>
                <a:lnTo>
                  <a:pt x="767" y="284"/>
                </a:lnTo>
                <a:lnTo>
                  <a:pt x="758" y="287"/>
                </a:lnTo>
                <a:lnTo>
                  <a:pt x="749" y="288"/>
                </a:lnTo>
                <a:lnTo>
                  <a:pt x="749" y="288"/>
                </a:lnTo>
                <a:lnTo>
                  <a:pt x="740" y="287"/>
                </a:lnTo>
                <a:lnTo>
                  <a:pt x="732" y="284"/>
                </a:lnTo>
                <a:lnTo>
                  <a:pt x="724" y="280"/>
                </a:lnTo>
                <a:lnTo>
                  <a:pt x="717" y="274"/>
                </a:lnTo>
                <a:lnTo>
                  <a:pt x="711" y="267"/>
                </a:lnTo>
                <a:lnTo>
                  <a:pt x="707" y="260"/>
                </a:lnTo>
                <a:lnTo>
                  <a:pt x="704" y="251"/>
                </a:lnTo>
                <a:lnTo>
                  <a:pt x="703" y="242"/>
                </a:lnTo>
                <a:lnTo>
                  <a:pt x="703" y="206"/>
                </a:lnTo>
                <a:lnTo>
                  <a:pt x="580" y="206"/>
                </a:lnTo>
                <a:lnTo>
                  <a:pt x="580" y="124"/>
                </a:lnTo>
                <a:lnTo>
                  <a:pt x="703" y="124"/>
                </a:lnTo>
                <a:lnTo>
                  <a:pt x="703" y="46"/>
                </a:lnTo>
                <a:lnTo>
                  <a:pt x="703" y="46"/>
                </a:lnTo>
                <a:lnTo>
                  <a:pt x="704" y="37"/>
                </a:lnTo>
                <a:lnTo>
                  <a:pt x="707" y="28"/>
                </a:lnTo>
                <a:lnTo>
                  <a:pt x="711" y="21"/>
                </a:lnTo>
                <a:lnTo>
                  <a:pt x="717" y="14"/>
                </a:lnTo>
                <a:lnTo>
                  <a:pt x="724" y="8"/>
                </a:lnTo>
                <a:lnTo>
                  <a:pt x="732" y="4"/>
                </a:lnTo>
                <a:lnTo>
                  <a:pt x="740" y="1"/>
                </a:lnTo>
                <a:lnTo>
                  <a:pt x="749" y="0"/>
                </a:lnTo>
                <a:lnTo>
                  <a:pt x="749" y="0"/>
                </a:lnTo>
                <a:lnTo>
                  <a:pt x="758" y="1"/>
                </a:lnTo>
                <a:lnTo>
                  <a:pt x="767" y="4"/>
                </a:lnTo>
                <a:lnTo>
                  <a:pt x="774" y="8"/>
                </a:lnTo>
                <a:lnTo>
                  <a:pt x="781" y="14"/>
                </a:lnTo>
                <a:lnTo>
                  <a:pt x="787" y="21"/>
                </a:lnTo>
                <a:lnTo>
                  <a:pt x="791" y="28"/>
                </a:lnTo>
                <a:lnTo>
                  <a:pt x="793" y="37"/>
                </a:lnTo>
                <a:lnTo>
                  <a:pt x="795" y="46"/>
                </a:lnTo>
                <a:lnTo>
                  <a:pt x="795" y="242"/>
                </a:lnTo>
                <a:lnTo>
                  <a:pt x="795" y="242"/>
                </a:lnTo>
                <a:close/>
                <a:moveTo>
                  <a:pt x="235" y="548"/>
                </a:moveTo>
                <a:lnTo>
                  <a:pt x="331" y="548"/>
                </a:lnTo>
                <a:lnTo>
                  <a:pt x="331" y="548"/>
                </a:lnTo>
                <a:lnTo>
                  <a:pt x="337" y="548"/>
                </a:lnTo>
                <a:lnTo>
                  <a:pt x="342" y="550"/>
                </a:lnTo>
                <a:lnTo>
                  <a:pt x="345" y="552"/>
                </a:lnTo>
                <a:lnTo>
                  <a:pt x="350" y="555"/>
                </a:lnTo>
                <a:lnTo>
                  <a:pt x="352" y="559"/>
                </a:lnTo>
                <a:lnTo>
                  <a:pt x="354" y="563"/>
                </a:lnTo>
                <a:lnTo>
                  <a:pt x="356" y="568"/>
                </a:lnTo>
                <a:lnTo>
                  <a:pt x="356" y="573"/>
                </a:lnTo>
                <a:lnTo>
                  <a:pt x="356" y="614"/>
                </a:lnTo>
                <a:lnTo>
                  <a:pt x="356" y="614"/>
                </a:lnTo>
                <a:lnTo>
                  <a:pt x="356" y="619"/>
                </a:lnTo>
                <a:lnTo>
                  <a:pt x="354" y="624"/>
                </a:lnTo>
                <a:lnTo>
                  <a:pt x="352" y="628"/>
                </a:lnTo>
                <a:lnTo>
                  <a:pt x="350" y="632"/>
                </a:lnTo>
                <a:lnTo>
                  <a:pt x="345" y="635"/>
                </a:lnTo>
                <a:lnTo>
                  <a:pt x="342" y="637"/>
                </a:lnTo>
                <a:lnTo>
                  <a:pt x="337" y="639"/>
                </a:lnTo>
                <a:lnTo>
                  <a:pt x="331" y="639"/>
                </a:lnTo>
                <a:lnTo>
                  <a:pt x="235" y="639"/>
                </a:lnTo>
                <a:lnTo>
                  <a:pt x="235" y="639"/>
                </a:lnTo>
                <a:lnTo>
                  <a:pt x="231" y="639"/>
                </a:lnTo>
                <a:lnTo>
                  <a:pt x="226" y="637"/>
                </a:lnTo>
                <a:lnTo>
                  <a:pt x="222" y="635"/>
                </a:lnTo>
                <a:lnTo>
                  <a:pt x="218" y="632"/>
                </a:lnTo>
                <a:lnTo>
                  <a:pt x="215" y="628"/>
                </a:lnTo>
                <a:lnTo>
                  <a:pt x="213" y="624"/>
                </a:lnTo>
                <a:lnTo>
                  <a:pt x="211" y="619"/>
                </a:lnTo>
                <a:lnTo>
                  <a:pt x="210" y="614"/>
                </a:lnTo>
                <a:lnTo>
                  <a:pt x="210" y="573"/>
                </a:lnTo>
                <a:lnTo>
                  <a:pt x="210" y="573"/>
                </a:lnTo>
                <a:lnTo>
                  <a:pt x="211" y="568"/>
                </a:lnTo>
                <a:lnTo>
                  <a:pt x="213" y="563"/>
                </a:lnTo>
                <a:lnTo>
                  <a:pt x="215" y="559"/>
                </a:lnTo>
                <a:lnTo>
                  <a:pt x="218" y="555"/>
                </a:lnTo>
                <a:lnTo>
                  <a:pt x="222" y="552"/>
                </a:lnTo>
                <a:lnTo>
                  <a:pt x="226" y="550"/>
                </a:lnTo>
                <a:lnTo>
                  <a:pt x="231" y="548"/>
                </a:lnTo>
                <a:lnTo>
                  <a:pt x="235" y="548"/>
                </a:lnTo>
                <a:lnTo>
                  <a:pt x="235" y="548"/>
                </a:lnTo>
                <a:close/>
                <a:moveTo>
                  <a:pt x="461" y="712"/>
                </a:moveTo>
                <a:lnTo>
                  <a:pt x="562" y="712"/>
                </a:lnTo>
                <a:lnTo>
                  <a:pt x="562" y="712"/>
                </a:lnTo>
                <a:lnTo>
                  <a:pt x="566" y="713"/>
                </a:lnTo>
                <a:lnTo>
                  <a:pt x="571" y="714"/>
                </a:lnTo>
                <a:lnTo>
                  <a:pt x="574" y="717"/>
                </a:lnTo>
                <a:lnTo>
                  <a:pt x="578" y="719"/>
                </a:lnTo>
                <a:lnTo>
                  <a:pt x="581" y="722"/>
                </a:lnTo>
                <a:lnTo>
                  <a:pt x="582" y="726"/>
                </a:lnTo>
                <a:lnTo>
                  <a:pt x="585" y="730"/>
                </a:lnTo>
                <a:lnTo>
                  <a:pt x="585" y="735"/>
                </a:lnTo>
                <a:lnTo>
                  <a:pt x="585" y="741"/>
                </a:lnTo>
                <a:lnTo>
                  <a:pt x="585" y="741"/>
                </a:lnTo>
                <a:lnTo>
                  <a:pt x="578" y="756"/>
                </a:lnTo>
                <a:lnTo>
                  <a:pt x="572" y="772"/>
                </a:lnTo>
                <a:lnTo>
                  <a:pt x="566" y="788"/>
                </a:lnTo>
                <a:lnTo>
                  <a:pt x="562" y="803"/>
                </a:lnTo>
                <a:lnTo>
                  <a:pt x="562" y="803"/>
                </a:lnTo>
                <a:lnTo>
                  <a:pt x="461" y="803"/>
                </a:lnTo>
                <a:lnTo>
                  <a:pt x="461" y="803"/>
                </a:lnTo>
                <a:lnTo>
                  <a:pt x="457" y="803"/>
                </a:lnTo>
                <a:lnTo>
                  <a:pt x="452" y="802"/>
                </a:lnTo>
                <a:lnTo>
                  <a:pt x="449" y="800"/>
                </a:lnTo>
                <a:lnTo>
                  <a:pt x="445" y="797"/>
                </a:lnTo>
                <a:lnTo>
                  <a:pt x="442" y="793"/>
                </a:lnTo>
                <a:lnTo>
                  <a:pt x="441" y="790"/>
                </a:lnTo>
                <a:lnTo>
                  <a:pt x="439" y="785"/>
                </a:lnTo>
                <a:lnTo>
                  <a:pt x="439" y="781"/>
                </a:lnTo>
                <a:lnTo>
                  <a:pt x="439" y="735"/>
                </a:lnTo>
                <a:lnTo>
                  <a:pt x="439" y="735"/>
                </a:lnTo>
                <a:lnTo>
                  <a:pt x="439" y="730"/>
                </a:lnTo>
                <a:lnTo>
                  <a:pt x="441" y="726"/>
                </a:lnTo>
                <a:lnTo>
                  <a:pt x="442" y="722"/>
                </a:lnTo>
                <a:lnTo>
                  <a:pt x="445" y="719"/>
                </a:lnTo>
                <a:lnTo>
                  <a:pt x="449" y="717"/>
                </a:lnTo>
                <a:lnTo>
                  <a:pt x="452" y="714"/>
                </a:lnTo>
                <a:lnTo>
                  <a:pt x="457" y="713"/>
                </a:lnTo>
                <a:lnTo>
                  <a:pt x="461" y="712"/>
                </a:lnTo>
                <a:lnTo>
                  <a:pt x="461" y="712"/>
                </a:lnTo>
                <a:close/>
                <a:moveTo>
                  <a:pt x="233" y="712"/>
                </a:moveTo>
                <a:lnTo>
                  <a:pt x="334" y="712"/>
                </a:lnTo>
                <a:lnTo>
                  <a:pt x="334" y="712"/>
                </a:lnTo>
                <a:lnTo>
                  <a:pt x="338" y="713"/>
                </a:lnTo>
                <a:lnTo>
                  <a:pt x="343" y="714"/>
                </a:lnTo>
                <a:lnTo>
                  <a:pt x="346" y="717"/>
                </a:lnTo>
                <a:lnTo>
                  <a:pt x="350" y="719"/>
                </a:lnTo>
                <a:lnTo>
                  <a:pt x="353" y="722"/>
                </a:lnTo>
                <a:lnTo>
                  <a:pt x="355" y="726"/>
                </a:lnTo>
                <a:lnTo>
                  <a:pt x="356" y="730"/>
                </a:lnTo>
                <a:lnTo>
                  <a:pt x="356" y="735"/>
                </a:lnTo>
                <a:lnTo>
                  <a:pt x="356" y="781"/>
                </a:lnTo>
                <a:lnTo>
                  <a:pt x="356" y="781"/>
                </a:lnTo>
                <a:lnTo>
                  <a:pt x="356" y="785"/>
                </a:lnTo>
                <a:lnTo>
                  <a:pt x="355" y="790"/>
                </a:lnTo>
                <a:lnTo>
                  <a:pt x="353" y="793"/>
                </a:lnTo>
                <a:lnTo>
                  <a:pt x="350" y="797"/>
                </a:lnTo>
                <a:lnTo>
                  <a:pt x="346" y="800"/>
                </a:lnTo>
                <a:lnTo>
                  <a:pt x="343" y="802"/>
                </a:lnTo>
                <a:lnTo>
                  <a:pt x="338" y="803"/>
                </a:lnTo>
                <a:lnTo>
                  <a:pt x="334" y="803"/>
                </a:lnTo>
                <a:lnTo>
                  <a:pt x="233" y="803"/>
                </a:lnTo>
                <a:lnTo>
                  <a:pt x="233" y="803"/>
                </a:lnTo>
                <a:lnTo>
                  <a:pt x="229" y="803"/>
                </a:lnTo>
                <a:lnTo>
                  <a:pt x="224" y="802"/>
                </a:lnTo>
                <a:lnTo>
                  <a:pt x="221" y="800"/>
                </a:lnTo>
                <a:lnTo>
                  <a:pt x="217" y="797"/>
                </a:lnTo>
                <a:lnTo>
                  <a:pt x="215" y="793"/>
                </a:lnTo>
                <a:lnTo>
                  <a:pt x="213" y="790"/>
                </a:lnTo>
                <a:lnTo>
                  <a:pt x="211" y="785"/>
                </a:lnTo>
                <a:lnTo>
                  <a:pt x="210" y="781"/>
                </a:lnTo>
                <a:lnTo>
                  <a:pt x="210" y="735"/>
                </a:lnTo>
                <a:lnTo>
                  <a:pt x="210" y="735"/>
                </a:lnTo>
                <a:lnTo>
                  <a:pt x="211" y="730"/>
                </a:lnTo>
                <a:lnTo>
                  <a:pt x="213" y="726"/>
                </a:lnTo>
                <a:lnTo>
                  <a:pt x="215" y="722"/>
                </a:lnTo>
                <a:lnTo>
                  <a:pt x="217" y="719"/>
                </a:lnTo>
                <a:lnTo>
                  <a:pt x="221" y="717"/>
                </a:lnTo>
                <a:lnTo>
                  <a:pt x="224" y="714"/>
                </a:lnTo>
                <a:lnTo>
                  <a:pt x="229" y="713"/>
                </a:lnTo>
                <a:lnTo>
                  <a:pt x="233" y="712"/>
                </a:lnTo>
                <a:lnTo>
                  <a:pt x="233" y="712"/>
                </a:lnTo>
                <a:close/>
                <a:moveTo>
                  <a:pt x="690" y="548"/>
                </a:moveTo>
                <a:lnTo>
                  <a:pt x="790" y="548"/>
                </a:lnTo>
                <a:lnTo>
                  <a:pt x="790" y="548"/>
                </a:lnTo>
                <a:lnTo>
                  <a:pt x="797" y="549"/>
                </a:lnTo>
                <a:lnTo>
                  <a:pt x="804" y="552"/>
                </a:lnTo>
                <a:lnTo>
                  <a:pt x="808" y="557"/>
                </a:lnTo>
                <a:lnTo>
                  <a:pt x="812" y="564"/>
                </a:lnTo>
                <a:lnTo>
                  <a:pt x="812" y="564"/>
                </a:lnTo>
                <a:lnTo>
                  <a:pt x="792" y="568"/>
                </a:lnTo>
                <a:lnTo>
                  <a:pt x="774" y="574"/>
                </a:lnTo>
                <a:lnTo>
                  <a:pt x="756" y="581"/>
                </a:lnTo>
                <a:lnTo>
                  <a:pt x="738" y="588"/>
                </a:lnTo>
                <a:lnTo>
                  <a:pt x="720" y="597"/>
                </a:lnTo>
                <a:lnTo>
                  <a:pt x="703" y="607"/>
                </a:lnTo>
                <a:lnTo>
                  <a:pt x="687" y="619"/>
                </a:lnTo>
                <a:lnTo>
                  <a:pt x="671" y="630"/>
                </a:lnTo>
                <a:lnTo>
                  <a:pt x="671" y="630"/>
                </a:lnTo>
                <a:lnTo>
                  <a:pt x="668" y="624"/>
                </a:lnTo>
                <a:lnTo>
                  <a:pt x="667" y="616"/>
                </a:lnTo>
                <a:lnTo>
                  <a:pt x="667" y="571"/>
                </a:lnTo>
                <a:lnTo>
                  <a:pt x="667" y="571"/>
                </a:lnTo>
                <a:lnTo>
                  <a:pt x="668" y="566"/>
                </a:lnTo>
                <a:lnTo>
                  <a:pt x="669" y="562"/>
                </a:lnTo>
                <a:lnTo>
                  <a:pt x="671" y="558"/>
                </a:lnTo>
                <a:lnTo>
                  <a:pt x="674" y="555"/>
                </a:lnTo>
                <a:lnTo>
                  <a:pt x="677" y="551"/>
                </a:lnTo>
                <a:lnTo>
                  <a:pt x="680" y="550"/>
                </a:lnTo>
                <a:lnTo>
                  <a:pt x="685" y="548"/>
                </a:lnTo>
                <a:lnTo>
                  <a:pt x="690" y="548"/>
                </a:lnTo>
                <a:lnTo>
                  <a:pt x="690" y="548"/>
                </a:lnTo>
                <a:close/>
                <a:moveTo>
                  <a:pt x="461" y="548"/>
                </a:moveTo>
                <a:lnTo>
                  <a:pt x="562" y="548"/>
                </a:lnTo>
                <a:lnTo>
                  <a:pt x="562" y="548"/>
                </a:lnTo>
                <a:lnTo>
                  <a:pt x="566" y="548"/>
                </a:lnTo>
                <a:lnTo>
                  <a:pt x="571" y="550"/>
                </a:lnTo>
                <a:lnTo>
                  <a:pt x="574" y="551"/>
                </a:lnTo>
                <a:lnTo>
                  <a:pt x="578" y="555"/>
                </a:lnTo>
                <a:lnTo>
                  <a:pt x="581" y="558"/>
                </a:lnTo>
                <a:lnTo>
                  <a:pt x="582" y="562"/>
                </a:lnTo>
                <a:lnTo>
                  <a:pt x="585" y="566"/>
                </a:lnTo>
                <a:lnTo>
                  <a:pt x="585" y="571"/>
                </a:lnTo>
                <a:lnTo>
                  <a:pt x="585" y="616"/>
                </a:lnTo>
                <a:lnTo>
                  <a:pt x="585" y="616"/>
                </a:lnTo>
                <a:lnTo>
                  <a:pt x="585" y="621"/>
                </a:lnTo>
                <a:lnTo>
                  <a:pt x="582" y="626"/>
                </a:lnTo>
                <a:lnTo>
                  <a:pt x="581" y="629"/>
                </a:lnTo>
                <a:lnTo>
                  <a:pt x="578" y="632"/>
                </a:lnTo>
                <a:lnTo>
                  <a:pt x="574" y="636"/>
                </a:lnTo>
                <a:lnTo>
                  <a:pt x="571" y="637"/>
                </a:lnTo>
                <a:lnTo>
                  <a:pt x="566" y="639"/>
                </a:lnTo>
                <a:lnTo>
                  <a:pt x="562" y="639"/>
                </a:lnTo>
                <a:lnTo>
                  <a:pt x="461" y="639"/>
                </a:lnTo>
                <a:lnTo>
                  <a:pt x="461" y="639"/>
                </a:lnTo>
                <a:lnTo>
                  <a:pt x="457" y="639"/>
                </a:lnTo>
                <a:lnTo>
                  <a:pt x="452" y="637"/>
                </a:lnTo>
                <a:lnTo>
                  <a:pt x="449" y="636"/>
                </a:lnTo>
                <a:lnTo>
                  <a:pt x="445" y="632"/>
                </a:lnTo>
                <a:lnTo>
                  <a:pt x="442" y="629"/>
                </a:lnTo>
                <a:lnTo>
                  <a:pt x="441" y="626"/>
                </a:lnTo>
                <a:lnTo>
                  <a:pt x="439" y="621"/>
                </a:lnTo>
                <a:lnTo>
                  <a:pt x="439" y="616"/>
                </a:lnTo>
                <a:lnTo>
                  <a:pt x="439" y="571"/>
                </a:lnTo>
                <a:lnTo>
                  <a:pt x="439" y="571"/>
                </a:lnTo>
                <a:lnTo>
                  <a:pt x="439" y="566"/>
                </a:lnTo>
                <a:lnTo>
                  <a:pt x="441" y="562"/>
                </a:lnTo>
                <a:lnTo>
                  <a:pt x="442" y="558"/>
                </a:lnTo>
                <a:lnTo>
                  <a:pt x="445" y="555"/>
                </a:lnTo>
                <a:lnTo>
                  <a:pt x="449" y="551"/>
                </a:lnTo>
                <a:lnTo>
                  <a:pt x="452" y="550"/>
                </a:lnTo>
                <a:lnTo>
                  <a:pt x="457" y="548"/>
                </a:lnTo>
                <a:lnTo>
                  <a:pt x="461" y="548"/>
                </a:lnTo>
                <a:lnTo>
                  <a:pt x="461" y="548"/>
                </a:lnTo>
                <a:close/>
                <a:moveTo>
                  <a:pt x="877" y="680"/>
                </a:moveTo>
                <a:lnTo>
                  <a:pt x="877" y="680"/>
                </a:lnTo>
                <a:lnTo>
                  <a:pt x="856" y="681"/>
                </a:lnTo>
                <a:lnTo>
                  <a:pt x="837" y="685"/>
                </a:lnTo>
                <a:lnTo>
                  <a:pt x="817" y="689"/>
                </a:lnTo>
                <a:lnTo>
                  <a:pt x="799" y="696"/>
                </a:lnTo>
                <a:lnTo>
                  <a:pt x="781" y="704"/>
                </a:lnTo>
                <a:lnTo>
                  <a:pt x="765" y="714"/>
                </a:lnTo>
                <a:lnTo>
                  <a:pt x="749" y="726"/>
                </a:lnTo>
                <a:lnTo>
                  <a:pt x="735" y="740"/>
                </a:lnTo>
                <a:lnTo>
                  <a:pt x="735" y="740"/>
                </a:lnTo>
                <a:lnTo>
                  <a:pt x="722" y="753"/>
                </a:lnTo>
                <a:lnTo>
                  <a:pt x="710" y="769"/>
                </a:lnTo>
                <a:lnTo>
                  <a:pt x="700" y="785"/>
                </a:lnTo>
                <a:lnTo>
                  <a:pt x="692" y="802"/>
                </a:lnTo>
                <a:lnTo>
                  <a:pt x="685" y="822"/>
                </a:lnTo>
                <a:lnTo>
                  <a:pt x="680" y="841"/>
                </a:lnTo>
                <a:lnTo>
                  <a:pt x="677" y="861"/>
                </a:lnTo>
                <a:lnTo>
                  <a:pt x="676" y="881"/>
                </a:lnTo>
                <a:lnTo>
                  <a:pt x="676" y="881"/>
                </a:lnTo>
                <a:lnTo>
                  <a:pt x="677" y="902"/>
                </a:lnTo>
                <a:lnTo>
                  <a:pt x="680" y="921"/>
                </a:lnTo>
                <a:lnTo>
                  <a:pt x="685" y="940"/>
                </a:lnTo>
                <a:lnTo>
                  <a:pt x="692" y="960"/>
                </a:lnTo>
                <a:lnTo>
                  <a:pt x="700" y="977"/>
                </a:lnTo>
                <a:lnTo>
                  <a:pt x="710" y="993"/>
                </a:lnTo>
                <a:lnTo>
                  <a:pt x="722" y="1009"/>
                </a:lnTo>
                <a:lnTo>
                  <a:pt x="735" y="1023"/>
                </a:lnTo>
                <a:lnTo>
                  <a:pt x="735" y="1023"/>
                </a:lnTo>
                <a:lnTo>
                  <a:pt x="749" y="1036"/>
                </a:lnTo>
                <a:lnTo>
                  <a:pt x="765" y="1048"/>
                </a:lnTo>
                <a:lnTo>
                  <a:pt x="781" y="1058"/>
                </a:lnTo>
                <a:lnTo>
                  <a:pt x="799" y="1066"/>
                </a:lnTo>
                <a:lnTo>
                  <a:pt x="817" y="1073"/>
                </a:lnTo>
                <a:lnTo>
                  <a:pt x="837" y="1077"/>
                </a:lnTo>
                <a:lnTo>
                  <a:pt x="856" y="1081"/>
                </a:lnTo>
                <a:lnTo>
                  <a:pt x="877" y="1082"/>
                </a:lnTo>
                <a:lnTo>
                  <a:pt x="877" y="1082"/>
                </a:lnTo>
                <a:lnTo>
                  <a:pt x="897" y="1081"/>
                </a:lnTo>
                <a:lnTo>
                  <a:pt x="918" y="1077"/>
                </a:lnTo>
                <a:lnTo>
                  <a:pt x="936" y="1073"/>
                </a:lnTo>
                <a:lnTo>
                  <a:pt x="956" y="1066"/>
                </a:lnTo>
                <a:lnTo>
                  <a:pt x="973" y="1058"/>
                </a:lnTo>
                <a:lnTo>
                  <a:pt x="990" y="1048"/>
                </a:lnTo>
                <a:lnTo>
                  <a:pt x="1005" y="1036"/>
                </a:lnTo>
                <a:lnTo>
                  <a:pt x="1019" y="1023"/>
                </a:lnTo>
                <a:lnTo>
                  <a:pt x="1019" y="1023"/>
                </a:lnTo>
                <a:lnTo>
                  <a:pt x="1032" y="1009"/>
                </a:lnTo>
                <a:lnTo>
                  <a:pt x="1043" y="993"/>
                </a:lnTo>
                <a:lnTo>
                  <a:pt x="1054" y="977"/>
                </a:lnTo>
                <a:lnTo>
                  <a:pt x="1062" y="960"/>
                </a:lnTo>
                <a:lnTo>
                  <a:pt x="1069" y="940"/>
                </a:lnTo>
                <a:lnTo>
                  <a:pt x="1074" y="921"/>
                </a:lnTo>
                <a:lnTo>
                  <a:pt x="1077" y="902"/>
                </a:lnTo>
                <a:lnTo>
                  <a:pt x="1078" y="881"/>
                </a:lnTo>
                <a:lnTo>
                  <a:pt x="1078" y="881"/>
                </a:lnTo>
                <a:lnTo>
                  <a:pt x="1077" y="861"/>
                </a:lnTo>
                <a:lnTo>
                  <a:pt x="1074" y="841"/>
                </a:lnTo>
                <a:lnTo>
                  <a:pt x="1069" y="822"/>
                </a:lnTo>
                <a:lnTo>
                  <a:pt x="1062" y="802"/>
                </a:lnTo>
                <a:lnTo>
                  <a:pt x="1054" y="785"/>
                </a:lnTo>
                <a:lnTo>
                  <a:pt x="1043" y="769"/>
                </a:lnTo>
                <a:lnTo>
                  <a:pt x="1032" y="753"/>
                </a:lnTo>
                <a:lnTo>
                  <a:pt x="1019" y="740"/>
                </a:lnTo>
                <a:lnTo>
                  <a:pt x="1019" y="740"/>
                </a:lnTo>
                <a:lnTo>
                  <a:pt x="1005" y="726"/>
                </a:lnTo>
                <a:lnTo>
                  <a:pt x="990" y="714"/>
                </a:lnTo>
                <a:lnTo>
                  <a:pt x="973" y="704"/>
                </a:lnTo>
                <a:lnTo>
                  <a:pt x="956" y="696"/>
                </a:lnTo>
                <a:lnTo>
                  <a:pt x="936" y="689"/>
                </a:lnTo>
                <a:lnTo>
                  <a:pt x="918" y="685"/>
                </a:lnTo>
                <a:lnTo>
                  <a:pt x="897" y="681"/>
                </a:lnTo>
                <a:lnTo>
                  <a:pt x="877" y="680"/>
                </a:lnTo>
                <a:lnTo>
                  <a:pt x="877" y="680"/>
                </a:lnTo>
                <a:close/>
                <a:moveTo>
                  <a:pt x="677" y="681"/>
                </a:moveTo>
                <a:lnTo>
                  <a:pt x="677" y="681"/>
                </a:lnTo>
                <a:lnTo>
                  <a:pt x="696" y="663"/>
                </a:lnTo>
                <a:lnTo>
                  <a:pt x="718" y="646"/>
                </a:lnTo>
                <a:lnTo>
                  <a:pt x="742" y="632"/>
                </a:lnTo>
                <a:lnTo>
                  <a:pt x="767" y="620"/>
                </a:lnTo>
                <a:lnTo>
                  <a:pt x="780" y="615"/>
                </a:lnTo>
                <a:lnTo>
                  <a:pt x="792" y="611"/>
                </a:lnTo>
                <a:lnTo>
                  <a:pt x="806" y="607"/>
                </a:lnTo>
                <a:lnTo>
                  <a:pt x="820" y="604"/>
                </a:lnTo>
                <a:lnTo>
                  <a:pt x="833" y="602"/>
                </a:lnTo>
                <a:lnTo>
                  <a:pt x="848" y="599"/>
                </a:lnTo>
                <a:lnTo>
                  <a:pt x="862" y="598"/>
                </a:lnTo>
                <a:lnTo>
                  <a:pt x="877" y="598"/>
                </a:lnTo>
                <a:lnTo>
                  <a:pt x="877" y="598"/>
                </a:lnTo>
                <a:lnTo>
                  <a:pt x="892" y="598"/>
                </a:lnTo>
                <a:lnTo>
                  <a:pt x="905" y="599"/>
                </a:lnTo>
                <a:lnTo>
                  <a:pt x="920" y="602"/>
                </a:lnTo>
                <a:lnTo>
                  <a:pt x="934" y="604"/>
                </a:lnTo>
                <a:lnTo>
                  <a:pt x="948" y="607"/>
                </a:lnTo>
                <a:lnTo>
                  <a:pt x="961" y="611"/>
                </a:lnTo>
                <a:lnTo>
                  <a:pt x="974" y="615"/>
                </a:lnTo>
                <a:lnTo>
                  <a:pt x="987" y="620"/>
                </a:lnTo>
                <a:lnTo>
                  <a:pt x="1011" y="632"/>
                </a:lnTo>
                <a:lnTo>
                  <a:pt x="1035" y="646"/>
                </a:lnTo>
                <a:lnTo>
                  <a:pt x="1057" y="663"/>
                </a:lnTo>
                <a:lnTo>
                  <a:pt x="1077" y="681"/>
                </a:lnTo>
                <a:lnTo>
                  <a:pt x="1077" y="681"/>
                </a:lnTo>
                <a:lnTo>
                  <a:pt x="1095" y="701"/>
                </a:lnTo>
                <a:lnTo>
                  <a:pt x="1112" y="722"/>
                </a:lnTo>
                <a:lnTo>
                  <a:pt x="1126" y="746"/>
                </a:lnTo>
                <a:lnTo>
                  <a:pt x="1138" y="770"/>
                </a:lnTo>
                <a:lnTo>
                  <a:pt x="1143" y="784"/>
                </a:lnTo>
                <a:lnTo>
                  <a:pt x="1147" y="797"/>
                </a:lnTo>
                <a:lnTo>
                  <a:pt x="1151" y="810"/>
                </a:lnTo>
                <a:lnTo>
                  <a:pt x="1154" y="824"/>
                </a:lnTo>
                <a:lnTo>
                  <a:pt x="1156" y="838"/>
                </a:lnTo>
                <a:lnTo>
                  <a:pt x="1159" y="853"/>
                </a:lnTo>
                <a:lnTo>
                  <a:pt x="1160" y="866"/>
                </a:lnTo>
                <a:lnTo>
                  <a:pt x="1160" y="881"/>
                </a:lnTo>
                <a:lnTo>
                  <a:pt x="1160" y="881"/>
                </a:lnTo>
                <a:lnTo>
                  <a:pt x="1160" y="896"/>
                </a:lnTo>
                <a:lnTo>
                  <a:pt x="1159" y="910"/>
                </a:lnTo>
                <a:lnTo>
                  <a:pt x="1156" y="924"/>
                </a:lnTo>
                <a:lnTo>
                  <a:pt x="1154" y="938"/>
                </a:lnTo>
                <a:lnTo>
                  <a:pt x="1151" y="952"/>
                </a:lnTo>
                <a:lnTo>
                  <a:pt x="1147" y="965"/>
                </a:lnTo>
                <a:lnTo>
                  <a:pt x="1143" y="978"/>
                </a:lnTo>
                <a:lnTo>
                  <a:pt x="1138" y="992"/>
                </a:lnTo>
                <a:lnTo>
                  <a:pt x="1126" y="1016"/>
                </a:lnTo>
                <a:lnTo>
                  <a:pt x="1112" y="1040"/>
                </a:lnTo>
                <a:lnTo>
                  <a:pt x="1095" y="1061"/>
                </a:lnTo>
                <a:lnTo>
                  <a:pt x="1077" y="1081"/>
                </a:lnTo>
                <a:lnTo>
                  <a:pt x="1077" y="1081"/>
                </a:lnTo>
                <a:lnTo>
                  <a:pt x="1057" y="1099"/>
                </a:lnTo>
                <a:lnTo>
                  <a:pt x="1035" y="1116"/>
                </a:lnTo>
                <a:lnTo>
                  <a:pt x="1011" y="1130"/>
                </a:lnTo>
                <a:lnTo>
                  <a:pt x="987" y="1142"/>
                </a:lnTo>
                <a:lnTo>
                  <a:pt x="974" y="1147"/>
                </a:lnTo>
                <a:lnTo>
                  <a:pt x="961" y="1151"/>
                </a:lnTo>
                <a:lnTo>
                  <a:pt x="948" y="1155"/>
                </a:lnTo>
                <a:lnTo>
                  <a:pt x="934" y="1158"/>
                </a:lnTo>
                <a:lnTo>
                  <a:pt x="920" y="1161"/>
                </a:lnTo>
                <a:lnTo>
                  <a:pt x="905" y="1163"/>
                </a:lnTo>
                <a:lnTo>
                  <a:pt x="892" y="1164"/>
                </a:lnTo>
                <a:lnTo>
                  <a:pt x="877" y="1164"/>
                </a:lnTo>
                <a:lnTo>
                  <a:pt x="877" y="1164"/>
                </a:lnTo>
                <a:lnTo>
                  <a:pt x="862" y="1164"/>
                </a:lnTo>
                <a:lnTo>
                  <a:pt x="848" y="1163"/>
                </a:lnTo>
                <a:lnTo>
                  <a:pt x="833" y="1161"/>
                </a:lnTo>
                <a:lnTo>
                  <a:pt x="820" y="1158"/>
                </a:lnTo>
                <a:lnTo>
                  <a:pt x="806" y="1155"/>
                </a:lnTo>
                <a:lnTo>
                  <a:pt x="792" y="1151"/>
                </a:lnTo>
                <a:lnTo>
                  <a:pt x="780" y="1147"/>
                </a:lnTo>
                <a:lnTo>
                  <a:pt x="767" y="1142"/>
                </a:lnTo>
                <a:lnTo>
                  <a:pt x="742" y="1130"/>
                </a:lnTo>
                <a:lnTo>
                  <a:pt x="718" y="1116"/>
                </a:lnTo>
                <a:lnTo>
                  <a:pt x="696" y="1099"/>
                </a:lnTo>
                <a:lnTo>
                  <a:pt x="677" y="1081"/>
                </a:lnTo>
                <a:lnTo>
                  <a:pt x="677" y="1081"/>
                </a:lnTo>
                <a:lnTo>
                  <a:pt x="659" y="1061"/>
                </a:lnTo>
                <a:lnTo>
                  <a:pt x="642" y="1040"/>
                </a:lnTo>
                <a:lnTo>
                  <a:pt x="628" y="1016"/>
                </a:lnTo>
                <a:lnTo>
                  <a:pt x="617" y="992"/>
                </a:lnTo>
                <a:lnTo>
                  <a:pt x="611" y="978"/>
                </a:lnTo>
                <a:lnTo>
                  <a:pt x="606" y="965"/>
                </a:lnTo>
                <a:lnTo>
                  <a:pt x="603" y="952"/>
                </a:lnTo>
                <a:lnTo>
                  <a:pt x="599" y="938"/>
                </a:lnTo>
                <a:lnTo>
                  <a:pt x="597" y="924"/>
                </a:lnTo>
                <a:lnTo>
                  <a:pt x="595" y="910"/>
                </a:lnTo>
                <a:lnTo>
                  <a:pt x="594" y="896"/>
                </a:lnTo>
                <a:lnTo>
                  <a:pt x="594" y="881"/>
                </a:lnTo>
                <a:lnTo>
                  <a:pt x="594" y="881"/>
                </a:lnTo>
                <a:lnTo>
                  <a:pt x="594" y="866"/>
                </a:lnTo>
                <a:lnTo>
                  <a:pt x="595" y="853"/>
                </a:lnTo>
                <a:lnTo>
                  <a:pt x="597" y="838"/>
                </a:lnTo>
                <a:lnTo>
                  <a:pt x="599" y="824"/>
                </a:lnTo>
                <a:lnTo>
                  <a:pt x="603" y="810"/>
                </a:lnTo>
                <a:lnTo>
                  <a:pt x="606" y="797"/>
                </a:lnTo>
                <a:lnTo>
                  <a:pt x="611" y="784"/>
                </a:lnTo>
                <a:lnTo>
                  <a:pt x="617" y="770"/>
                </a:lnTo>
                <a:lnTo>
                  <a:pt x="628" y="746"/>
                </a:lnTo>
                <a:lnTo>
                  <a:pt x="642" y="722"/>
                </a:lnTo>
                <a:lnTo>
                  <a:pt x="659" y="701"/>
                </a:lnTo>
                <a:lnTo>
                  <a:pt x="677" y="681"/>
                </a:lnTo>
                <a:lnTo>
                  <a:pt x="677" y="681"/>
                </a:lnTo>
                <a:close/>
                <a:moveTo>
                  <a:pt x="836" y="879"/>
                </a:moveTo>
                <a:lnTo>
                  <a:pt x="836" y="879"/>
                </a:lnTo>
                <a:lnTo>
                  <a:pt x="837" y="887"/>
                </a:lnTo>
                <a:lnTo>
                  <a:pt x="838" y="896"/>
                </a:lnTo>
                <a:lnTo>
                  <a:pt x="843" y="903"/>
                </a:lnTo>
                <a:lnTo>
                  <a:pt x="848" y="910"/>
                </a:lnTo>
                <a:lnTo>
                  <a:pt x="848" y="910"/>
                </a:lnTo>
                <a:lnTo>
                  <a:pt x="854" y="915"/>
                </a:lnTo>
                <a:lnTo>
                  <a:pt x="862" y="919"/>
                </a:lnTo>
                <a:lnTo>
                  <a:pt x="869" y="921"/>
                </a:lnTo>
                <a:lnTo>
                  <a:pt x="877" y="922"/>
                </a:lnTo>
                <a:lnTo>
                  <a:pt x="885" y="921"/>
                </a:lnTo>
                <a:lnTo>
                  <a:pt x="893" y="919"/>
                </a:lnTo>
                <a:lnTo>
                  <a:pt x="900" y="915"/>
                </a:lnTo>
                <a:lnTo>
                  <a:pt x="906" y="910"/>
                </a:lnTo>
                <a:lnTo>
                  <a:pt x="906" y="910"/>
                </a:lnTo>
                <a:lnTo>
                  <a:pt x="911" y="904"/>
                </a:lnTo>
                <a:lnTo>
                  <a:pt x="914" y="897"/>
                </a:lnTo>
                <a:lnTo>
                  <a:pt x="917" y="889"/>
                </a:lnTo>
                <a:lnTo>
                  <a:pt x="918" y="881"/>
                </a:lnTo>
                <a:lnTo>
                  <a:pt x="917" y="873"/>
                </a:lnTo>
                <a:lnTo>
                  <a:pt x="914" y="865"/>
                </a:lnTo>
                <a:lnTo>
                  <a:pt x="911" y="858"/>
                </a:lnTo>
                <a:lnTo>
                  <a:pt x="906" y="853"/>
                </a:lnTo>
                <a:lnTo>
                  <a:pt x="906" y="853"/>
                </a:lnTo>
                <a:lnTo>
                  <a:pt x="898" y="847"/>
                </a:lnTo>
                <a:lnTo>
                  <a:pt x="892" y="842"/>
                </a:lnTo>
                <a:lnTo>
                  <a:pt x="882" y="840"/>
                </a:lnTo>
                <a:lnTo>
                  <a:pt x="874" y="840"/>
                </a:lnTo>
                <a:lnTo>
                  <a:pt x="806" y="772"/>
                </a:lnTo>
                <a:lnTo>
                  <a:pt x="806" y="772"/>
                </a:lnTo>
                <a:lnTo>
                  <a:pt x="801" y="768"/>
                </a:lnTo>
                <a:lnTo>
                  <a:pt x="797" y="766"/>
                </a:lnTo>
                <a:lnTo>
                  <a:pt x="791" y="764"/>
                </a:lnTo>
                <a:lnTo>
                  <a:pt x="787" y="764"/>
                </a:lnTo>
                <a:lnTo>
                  <a:pt x="781" y="764"/>
                </a:lnTo>
                <a:lnTo>
                  <a:pt x="776" y="766"/>
                </a:lnTo>
                <a:lnTo>
                  <a:pt x="772" y="768"/>
                </a:lnTo>
                <a:lnTo>
                  <a:pt x="767" y="772"/>
                </a:lnTo>
                <a:lnTo>
                  <a:pt x="767" y="772"/>
                </a:lnTo>
                <a:lnTo>
                  <a:pt x="764" y="776"/>
                </a:lnTo>
                <a:lnTo>
                  <a:pt x="762" y="781"/>
                </a:lnTo>
                <a:lnTo>
                  <a:pt x="759" y="785"/>
                </a:lnTo>
                <a:lnTo>
                  <a:pt x="759" y="791"/>
                </a:lnTo>
                <a:lnTo>
                  <a:pt x="759" y="795"/>
                </a:lnTo>
                <a:lnTo>
                  <a:pt x="762" y="801"/>
                </a:lnTo>
                <a:lnTo>
                  <a:pt x="764" y="806"/>
                </a:lnTo>
                <a:lnTo>
                  <a:pt x="767" y="810"/>
                </a:lnTo>
                <a:lnTo>
                  <a:pt x="836" y="879"/>
                </a:lnTo>
                <a:lnTo>
                  <a:pt x="836" y="87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9" name="Freeform 7"/>
          <p:cNvSpPr>
            <a:spLocks noEditPoints="1"/>
          </p:cNvSpPr>
          <p:nvPr/>
        </p:nvSpPr>
        <p:spPr bwMode="auto">
          <a:xfrm>
            <a:off x="1356983" y="4178597"/>
            <a:ext cx="379434" cy="380409"/>
          </a:xfrm>
          <a:custGeom>
            <a:avLst/>
            <a:gdLst>
              <a:gd name="T0" fmla="*/ 634 w 1166"/>
              <a:gd name="T1" fmla="*/ 983 h 1168"/>
              <a:gd name="T2" fmla="*/ 855 w 1166"/>
              <a:gd name="T3" fmla="*/ 885 h 1168"/>
              <a:gd name="T4" fmla="*/ 878 w 1166"/>
              <a:gd name="T5" fmla="*/ 852 h 1168"/>
              <a:gd name="T6" fmla="*/ 1163 w 1166"/>
              <a:gd name="T7" fmla="*/ 908 h 1168"/>
              <a:gd name="T8" fmla="*/ 937 w 1166"/>
              <a:gd name="T9" fmla="*/ 931 h 1168"/>
              <a:gd name="T10" fmla="*/ 921 w 1166"/>
              <a:gd name="T11" fmla="*/ 1044 h 1168"/>
              <a:gd name="T12" fmla="*/ 709 w 1166"/>
              <a:gd name="T13" fmla="*/ 1138 h 1168"/>
              <a:gd name="T14" fmla="*/ 673 w 1166"/>
              <a:gd name="T15" fmla="*/ 1168 h 1168"/>
              <a:gd name="T16" fmla="*/ 410 w 1166"/>
              <a:gd name="T17" fmla="*/ 1096 h 1168"/>
              <a:gd name="T18" fmla="*/ 209 w 1166"/>
              <a:gd name="T19" fmla="*/ 730 h 1168"/>
              <a:gd name="T20" fmla="*/ 249 w 1166"/>
              <a:gd name="T21" fmla="*/ 708 h 1168"/>
              <a:gd name="T22" fmla="*/ 257 w 1166"/>
              <a:gd name="T23" fmla="*/ 575 h 1168"/>
              <a:gd name="T24" fmla="*/ 53 w 1166"/>
              <a:gd name="T25" fmla="*/ 540 h 1168"/>
              <a:gd name="T26" fmla="*/ 10 w 1166"/>
              <a:gd name="T27" fmla="*/ 568 h 1168"/>
              <a:gd name="T28" fmla="*/ 10 w 1166"/>
              <a:gd name="T29" fmla="*/ 700 h 1168"/>
              <a:gd name="T30" fmla="*/ 223 w 1166"/>
              <a:gd name="T31" fmla="*/ 953 h 1168"/>
              <a:gd name="T32" fmla="*/ 333 w 1166"/>
              <a:gd name="T33" fmla="*/ 797 h 1168"/>
              <a:gd name="T34" fmla="*/ 489 w 1166"/>
              <a:gd name="T35" fmla="*/ 731 h 1168"/>
              <a:gd name="T36" fmla="*/ 420 w 1166"/>
              <a:gd name="T37" fmla="*/ 898 h 1168"/>
              <a:gd name="T38" fmla="*/ 298 w 1166"/>
              <a:gd name="T39" fmla="*/ 1036 h 1168"/>
              <a:gd name="T40" fmla="*/ 228 w 1166"/>
              <a:gd name="T41" fmla="*/ 1031 h 1168"/>
              <a:gd name="T42" fmla="*/ 215 w 1166"/>
              <a:gd name="T43" fmla="*/ 963 h 1168"/>
              <a:gd name="T44" fmla="*/ 566 w 1166"/>
              <a:gd name="T45" fmla="*/ 11 h 1168"/>
              <a:gd name="T46" fmla="*/ 606 w 1166"/>
              <a:gd name="T47" fmla="*/ 58 h 1168"/>
              <a:gd name="T48" fmla="*/ 610 w 1166"/>
              <a:gd name="T49" fmla="*/ 113 h 1168"/>
              <a:gd name="T50" fmla="*/ 576 w 1166"/>
              <a:gd name="T51" fmla="*/ 176 h 1168"/>
              <a:gd name="T52" fmla="*/ 517 w 1166"/>
              <a:gd name="T53" fmla="*/ 208 h 1168"/>
              <a:gd name="T54" fmla="*/ 467 w 1166"/>
              <a:gd name="T55" fmla="*/ 189 h 1168"/>
              <a:gd name="T56" fmla="*/ 435 w 1166"/>
              <a:gd name="T57" fmla="*/ 127 h 1168"/>
              <a:gd name="T58" fmla="*/ 438 w 1166"/>
              <a:gd name="T59" fmla="*/ 66 h 1168"/>
              <a:gd name="T60" fmla="*/ 474 w 1166"/>
              <a:gd name="T61" fmla="*/ 16 h 1168"/>
              <a:gd name="T62" fmla="*/ 532 w 1166"/>
              <a:gd name="T63" fmla="*/ 1 h 1168"/>
              <a:gd name="T64" fmla="*/ 564 w 1166"/>
              <a:gd name="T65" fmla="*/ 268 h 1168"/>
              <a:gd name="T66" fmla="*/ 684 w 1166"/>
              <a:gd name="T67" fmla="*/ 378 h 1168"/>
              <a:gd name="T68" fmla="*/ 822 w 1166"/>
              <a:gd name="T69" fmla="*/ 391 h 1168"/>
              <a:gd name="T70" fmla="*/ 861 w 1166"/>
              <a:gd name="T71" fmla="*/ 417 h 1168"/>
              <a:gd name="T72" fmla="*/ 851 w 1166"/>
              <a:gd name="T73" fmla="*/ 471 h 1168"/>
              <a:gd name="T74" fmla="*/ 725 w 1166"/>
              <a:gd name="T75" fmla="*/ 489 h 1168"/>
              <a:gd name="T76" fmla="*/ 633 w 1166"/>
              <a:gd name="T77" fmla="*/ 467 h 1168"/>
              <a:gd name="T78" fmla="*/ 547 w 1166"/>
              <a:gd name="T79" fmla="*/ 559 h 1168"/>
              <a:gd name="T80" fmla="*/ 683 w 1166"/>
              <a:gd name="T81" fmla="*/ 630 h 1168"/>
              <a:gd name="T82" fmla="*/ 768 w 1166"/>
              <a:gd name="T83" fmla="*/ 746 h 1168"/>
              <a:gd name="T84" fmla="*/ 805 w 1166"/>
              <a:gd name="T85" fmla="*/ 877 h 1168"/>
              <a:gd name="T86" fmla="*/ 753 w 1166"/>
              <a:gd name="T87" fmla="*/ 919 h 1168"/>
              <a:gd name="T88" fmla="*/ 700 w 1166"/>
              <a:gd name="T89" fmla="*/ 890 h 1168"/>
              <a:gd name="T90" fmla="*/ 587 w 1166"/>
              <a:gd name="T91" fmla="*/ 728 h 1168"/>
              <a:gd name="T92" fmla="*/ 331 w 1166"/>
              <a:gd name="T93" fmla="*/ 633 h 1168"/>
              <a:gd name="T94" fmla="*/ 291 w 1166"/>
              <a:gd name="T95" fmla="*/ 579 h 1168"/>
              <a:gd name="T96" fmla="*/ 266 w 1166"/>
              <a:gd name="T97" fmla="*/ 358 h 1168"/>
              <a:gd name="T98" fmla="*/ 234 w 1166"/>
              <a:gd name="T99" fmla="*/ 414 h 1168"/>
              <a:gd name="T100" fmla="*/ 205 w 1166"/>
              <a:gd name="T101" fmla="*/ 510 h 1168"/>
              <a:gd name="T102" fmla="*/ 150 w 1166"/>
              <a:gd name="T103" fmla="*/ 508 h 1168"/>
              <a:gd name="T104" fmla="*/ 136 w 1166"/>
              <a:gd name="T105" fmla="*/ 437 h 1168"/>
              <a:gd name="T106" fmla="*/ 184 w 1166"/>
              <a:gd name="T107" fmla="*/ 298 h 1168"/>
              <a:gd name="T108" fmla="*/ 353 w 1166"/>
              <a:gd name="T109" fmla="*/ 213 h 1168"/>
              <a:gd name="T110" fmla="*/ 447 w 1166"/>
              <a:gd name="T111" fmla="*/ 226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66" h="1168">
                <a:moveTo>
                  <a:pt x="436" y="1086"/>
                </a:moveTo>
                <a:lnTo>
                  <a:pt x="627" y="1086"/>
                </a:lnTo>
                <a:lnTo>
                  <a:pt x="627" y="1004"/>
                </a:lnTo>
                <a:lnTo>
                  <a:pt x="627" y="1004"/>
                </a:lnTo>
                <a:lnTo>
                  <a:pt x="628" y="997"/>
                </a:lnTo>
                <a:lnTo>
                  <a:pt x="630" y="990"/>
                </a:lnTo>
                <a:lnTo>
                  <a:pt x="634" y="983"/>
                </a:lnTo>
                <a:lnTo>
                  <a:pt x="638" y="978"/>
                </a:lnTo>
                <a:lnTo>
                  <a:pt x="643" y="973"/>
                </a:lnTo>
                <a:lnTo>
                  <a:pt x="650" y="971"/>
                </a:lnTo>
                <a:lnTo>
                  <a:pt x="657" y="968"/>
                </a:lnTo>
                <a:lnTo>
                  <a:pt x="664" y="967"/>
                </a:lnTo>
                <a:lnTo>
                  <a:pt x="855" y="967"/>
                </a:lnTo>
                <a:lnTo>
                  <a:pt x="855" y="885"/>
                </a:lnTo>
                <a:lnTo>
                  <a:pt x="855" y="885"/>
                </a:lnTo>
                <a:lnTo>
                  <a:pt x="856" y="878"/>
                </a:lnTo>
                <a:lnTo>
                  <a:pt x="859" y="872"/>
                </a:lnTo>
                <a:lnTo>
                  <a:pt x="862" y="865"/>
                </a:lnTo>
                <a:lnTo>
                  <a:pt x="867" y="859"/>
                </a:lnTo>
                <a:lnTo>
                  <a:pt x="871" y="854"/>
                </a:lnTo>
                <a:lnTo>
                  <a:pt x="878" y="852"/>
                </a:lnTo>
                <a:lnTo>
                  <a:pt x="885" y="850"/>
                </a:lnTo>
                <a:lnTo>
                  <a:pt x="892" y="849"/>
                </a:lnTo>
                <a:lnTo>
                  <a:pt x="1166" y="849"/>
                </a:lnTo>
                <a:lnTo>
                  <a:pt x="1166" y="894"/>
                </a:lnTo>
                <a:lnTo>
                  <a:pt x="1166" y="894"/>
                </a:lnTo>
                <a:lnTo>
                  <a:pt x="1165" y="901"/>
                </a:lnTo>
                <a:lnTo>
                  <a:pt x="1163" y="908"/>
                </a:lnTo>
                <a:lnTo>
                  <a:pt x="1160" y="915"/>
                </a:lnTo>
                <a:lnTo>
                  <a:pt x="1155" y="921"/>
                </a:lnTo>
                <a:lnTo>
                  <a:pt x="1150" y="925"/>
                </a:lnTo>
                <a:lnTo>
                  <a:pt x="1144" y="927"/>
                </a:lnTo>
                <a:lnTo>
                  <a:pt x="1136" y="930"/>
                </a:lnTo>
                <a:lnTo>
                  <a:pt x="1129" y="931"/>
                </a:lnTo>
                <a:lnTo>
                  <a:pt x="937" y="931"/>
                </a:lnTo>
                <a:lnTo>
                  <a:pt x="937" y="1013"/>
                </a:lnTo>
                <a:lnTo>
                  <a:pt x="937" y="1013"/>
                </a:lnTo>
                <a:lnTo>
                  <a:pt x="937" y="1020"/>
                </a:lnTo>
                <a:lnTo>
                  <a:pt x="935" y="1027"/>
                </a:lnTo>
                <a:lnTo>
                  <a:pt x="932" y="1034"/>
                </a:lnTo>
                <a:lnTo>
                  <a:pt x="927" y="1039"/>
                </a:lnTo>
                <a:lnTo>
                  <a:pt x="921" y="1044"/>
                </a:lnTo>
                <a:lnTo>
                  <a:pt x="916" y="1046"/>
                </a:lnTo>
                <a:lnTo>
                  <a:pt x="909" y="1048"/>
                </a:lnTo>
                <a:lnTo>
                  <a:pt x="901" y="1049"/>
                </a:lnTo>
                <a:lnTo>
                  <a:pt x="709" y="1049"/>
                </a:lnTo>
                <a:lnTo>
                  <a:pt x="709" y="1132"/>
                </a:lnTo>
                <a:lnTo>
                  <a:pt x="709" y="1132"/>
                </a:lnTo>
                <a:lnTo>
                  <a:pt x="709" y="1138"/>
                </a:lnTo>
                <a:lnTo>
                  <a:pt x="707" y="1145"/>
                </a:lnTo>
                <a:lnTo>
                  <a:pt x="703" y="1152"/>
                </a:lnTo>
                <a:lnTo>
                  <a:pt x="699" y="1158"/>
                </a:lnTo>
                <a:lnTo>
                  <a:pt x="693" y="1162"/>
                </a:lnTo>
                <a:lnTo>
                  <a:pt x="687" y="1165"/>
                </a:lnTo>
                <a:lnTo>
                  <a:pt x="681" y="1167"/>
                </a:lnTo>
                <a:lnTo>
                  <a:pt x="673" y="1168"/>
                </a:lnTo>
                <a:lnTo>
                  <a:pt x="399" y="1168"/>
                </a:lnTo>
                <a:lnTo>
                  <a:pt x="399" y="1123"/>
                </a:lnTo>
                <a:lnTo>
                  <a:pt x="399" y="1123"/>
                </a:lnTo>
                <a:lnTo>
                  <a:pt x="400" y="1116"/>
                </a:lnTo>
                <a:lnTo>
                  <a:pt x="402" y="1109"/>
                </a:lnTo>
                <a:lnTo>
                  <a:pt x="406" y="1102"/>
                </a:lnTo>
                <a:lnTo>
                  <a:pt x="410" y="1096"/>
                </a:lnTo>
                <a:lnTo>
                  <a:pt x="416" y="1092"/>
                </a:lnTo>
                <a:lnTo>
                  <a:pt x="422" y="1089"/>
                </a:lnTo>
                <a:lnTo>
                  <a:pt x="428" y="1087"/>
                </a:lnTo>
                <a:lnTo>
                  <a:pt x="436" y="1086"/>
                </a:lnTo>
                <a:lnTo>
                  <a:pt x="436" y="1086"/>
                </a:lnTo>
                <a:close/>
                <a:moveTo>
                  <a:pt x="37" y="715"/>
                </a:moveTo>
                <a:lnTo>
                  <a:pt x="209" y="730"/>
                </a:lnTo>
                <a:lnTo>
                  <a:pt x="209" y="730"/>
                </a:lnTo>
                <a:lnTo>
                  <a:pt x="218" y="730"/>
                </a:lnTo>
                <a:lnTo>
                  <a:pt x="226" y="728"/>
                </a:lnTo>
                <a:lnTo>
                  <a:pt x="233" y="724"/>
                </a:lnTo>
                <a:lnTo>
                  <a:pt x="240" y="721"/>
                </a:lnTo>
                <a:lnTo>
                  <a:pt x="246" y="715"/>
                </a:lnTo>
                <a:lnTo>
                  <a:pt x="249" y="708"/>
                </a:lnTo>
                <a:lnTo>
                  <a:pt x="253" y="700"/>
                </a:lnTo>
                <a:lnTo>
                  <a:pt x="254" y="692"/>
                </a:lnTo>
                <a:lnTo>
                  <a:pt x="263" y="599"/>
                </a:lnTo>
                <a:lnTo>
                  <a:pt x="263" y="599"/>
                </a:lnTo>
                <a:lnTo>
                  <a:pt x="262" y="590"/>
                </a:lnTo>
                <a:lnTo>
                  <a:pt x="261" y="582"/>
                </a:lnTo>
                <a:lnTo>
                  <a:pt x="257" y="575"/>
                </a:lnTo>
                <a:lnTo>
                  <a:pt x="253" y="568"/>
                </a:lnTo>
                <a:lnTo>
                  <a:pt x="247" y="562"/>
                </a:lnTo>
                <a:lnTo>
                  <a:pt x="240" y="559"/>
                </a:lnTo>
                <a:lnTo>
                  <a:pt x="233" y="555"/>
                </a:lnTo>
                <a:lnTo>
                  <a:pt x="225" y="554"/>
                </a:lnTo>
                <a:lnTo>
                  <a:pt x="53" y="540"/>
                </a:lnTo>
                <a:lnTo>
                  <a:pt x="53" y="540"/>
                </a:lnTo>
                <a:lnTo>
                  <a:pt x="44" y="540"/>
                </a:lnTo>
                <a:lnTo>
                  <a:pt x="36" y="541"/>
                </a:lnTo>
                <a:lnTo>
                  <a:pt x="29" y="544"/>
                </a:lnTo>
                <a:lnTo>
                  <a:pt x="22" y="549"/>
                </a:lnTo>
                <a:lnTo>
                  <a:pt x="16" y="554"/>
                </a:lnTo>
                <a:lnTo>
                  <a:pt x="13" y="561"/>
                </a:lnTo>
                <a:lnTo>
                  <a:pt x="10" y="568"/>
                </a:lnTo>
                <a:lnTo>
                  <a:pt x="8" y="576"/>
                </a:lnTo>
                <a:lnTo>
                  <a:pt x="0" y="671"/>
                </a:lnTo>
                <a:lnTo>
                  <a:pt x="0" y="671"/>
                </a:lnTo>
                <a:lnTo>
                  <a:pt x="0" y="679"/>
                </a:lnTo>
                <a:lnTo>
                  <a:pt x="2" y="687"/>
                </a:lnTo>
                <a:lnTo>
                  <a:pt x="5" y="694"/>
                </a:lnTo>
                <a:lnTo>
                  <a:pt x="10" y="700"/>
                </a:lnTo>
                <a:lnTo>
                  <a:pt x="15" y="706"/>
                </a:lnTo>
                <a:lnTo>
                  <a:pt x="22" y="711"/>
                </a:lnTo>
                <a:lnTo>
                  <a:pt x="29" y="714"/>
                </a:lnTo>
                <a:lnTo>
                  <a:pt x="37" y="715"/>
                </a:lnTo>
                <a:lnTo>
                  <a:pt x="37" y="715"/>
                </a:lnTo>
                <a:close/>
                <a:moveTo>
                  <a:pt x="223" y="953"/>
                </a:moveTo>
                <a:lnTo>
                  <a:pt x="223" y="953"/>
                </a:lnTo>
                <a:lnTo>
                  <a:pt x="278" y="889"/>
                </a:lnTo>
                <a:lnTo>
                  <a:pt x="297" y="862"/>
                </a:lnTo>
                <a:lnTo>
                  <a:pt x="306" y="851"/>
                </a:lnTo>
                <a:lnTo>
                  <a:pt x="313" y="838"/>
                </a:lnTo>
                <a:lnTo>
                  <a:pt x="320" y="826"/>
                </a:lnTo>
                <a:lnTo>
                  <a:pt x="327" y="812"/>
                </a:lnTo>
                <a:lnTo>
                  <a:pt x="333" y="797"/>
                </a:lnTo>
                <a:lnTo>
                  <a:pt x="338" y="780"/>
                </a:lnTo>
                <a:lnTo>
                  <a:pt x="350" y="741"/>
                </a:lnTo>
                <a:lnTo>
                  <a:pt x="362" y="691"/>
                </a:lnTo>
                <a:lnTo>
                  <a:pt x="362" y="691"/>
                </a:lnTo>
                <a:lnTo>
                  <a:pt x="476" y="728"/>
                </a:lnTo>
                <a:lnTo>
                  <a:pt x="476" y="728"/>
                </a:lnTo>
                <a:lnTo>
                  <a:pt x="489" y="731"/>
                </a:lnTo>
                <a:lnTo>
                  <a:pt x="489" y="731"/>
                </a:lnTo>
                <a:lnTo>
                  <a:pt x="469" y="788"/>
                </a:lnTo>
                <a:lnTo>
                  <a:pt x="454" y="832"/>
                </a:lnTo>
                <a:lnTo>
                  <a:pt x="446" y="851"/>
                </a:lnTo>
                <a:lnTo>
                  <a:pt x="438" y="868"/>
                </a:lnTo>
                <a:lnTo>
                  <a:pt x="428" y="883"/>
                </a:lnTo>
                <a:lnTo>
                  <a:pt x="420" y="898"/>
                </a:lnTo>
                <a:lnTo>
                  <a:pt x="411" y="911"/>
                </a:lnTo>
                <a:lnTo>
                  <a:pt x="401" y="925"/>
                </a:lnTo>
                <a:lnTo>
                  <a:pt x="376" y="954"/>
                </a:lnTo>
                <a:lnTo>
                  <a:pt x="346" y="987"/>
                </a:lnTo>
                <a:lnTo>
                  <a:pt x="307" y="1028"/>
                </a:lnTo>
                <a:lnTo>
                  <a:pt x="307" y="1028"/>
                </a:lnTo>
                <a:lnTo>
                  <a:pt x="298" y="1036"/>
                </a:lnTo>
                <a:lnTo>
                  <a:pt x="287" y="1043"/>
                </a:lnTo>
                <a:lnTo>
                  <a:pt x="277" y="1046"/>
                </a:lnTo>
                <a:lnTo>
                  <a:pt x="266" y="1046"/>
                </a:lnTo>
                <a:lnTo>
                  <a:pt x="255" y="1046"/>
                </a:lnTo>
                <a:lnTo>
                  <a:pt x="245" y="1043"/>
                </a:lnTo>
                <a:lnTo>
                  <a:pt x="236" y="1038"/>
                </a:lnTo>
                <a:lnTo>
                  <a:pt x="228" y="1031"/>
                </a:lnTo>
                <a:lnTo>
                  <a:pt x="220" y="1024"/>
                </a:lnTo>
                <a:lnTo>
                  <a:pt x="214" y="1015"/>
                </a:lnTo>
                <a:lnTo>
                  <a:pt x="210" y="1006"/>
                </a:lnTo>
                <a:lnTo>
                  <a:pt x="208" y="996"/>
                </a:lnTo>
                <a:lnTo>
                  <a:pt x="208" y="986"/>
                </a:lnTo>
                <a:lnTo>
                  <a:pt x="210" y="974"/>
                </a:lnTo>
                <a:lnTo>
                  <a:pt x="215" y="963"/>
                </a:lnTo>
                <a:lnTo>
                  <a:pt x="223" y="953"/>
                </a:lnTo>
                <a:lnTo>
                  <a:pt x="223" y="953"/>
                </a:lnTo>
                <a:close/>
                <a:moveTo>
                  <a:pt x="541" y="2"/>
                </a:moveTo>
                <a:lnTo>
                  <a:pt x="541" y="2"/>
                </a:lnTo>
                <a:lnTo>
                  <a:pt x="551" y="4"/>
                </a:lnTo>
                <a:lnTo>
                  <a:pt x="559" y="8"/>
                </a:lnTo>
                <a:lnTo>
                  <a:pt x="566" y="11"/>
                </a:lnTo>
                <a:lnTo>
                  <a:pt x="574" y="17"/>
                </a:lnTo>
                <a:lnTo>
                  <a:pt x="581" y="22"/>
                </a:lnTo>
                <a:lnTo>
                  <a:pt x="587" y="28"/>
                </a:lnTo>
                <a:lnTo>
                  <a:pt x="593" y="35"/>
                </a:lnTo>
                <a:lnTo>
                  <a:pt x="598" y="42"/>
                </a:lnTo>
                <a:lnTo>
                  <a:pt x="602" y="50"/>
                </a:lnTo>
                <a:lnTo>
                  <a:pt x="606" y="58"/>
                </a:lnTo>
                <a:lnTo>
                  <a:pt x="609" y="66"/>
                </a:lnTo>
                <a:lnTo>
                  <a:pt x="611" y="75"/>
                </a:lnTo>
                <a:lnTo>
                  <a:pt x="612" y="84"/>
                </a:lnTo>
                <a:lnTo>
                  <a:pt x="612" y="93"/>
                </a:lnTo>
                <a:lnTo>
                  <a:pt x="611" y="104"/>
                </a:lnTo>
                <a:lnTo>
                  <a:pt x="610" y="113"/>
                </a:lnTo>
                <a:lnTo>
                  <a:pt x="610" y="113"/>
                </a:lnTo>
                <a:lnTo>
                  <a:pt x="608" y="122"/>
                </a:lnTo>
                <a:lnTo>
                  <a:pt x="604" y="132"/>
                </a:lnTo>
                <a:lnTo>
                  <a:pt x="600" y="141"/>
                </a:lnTo>
                <a:lnTo>
                  <a:pt x="595" y="150"/>
                </a:lnTo>
                <a:lnTo>
                  <a:pt x="589" y="158"/>
                </a:lnTo>
                <a:lnTo>
                  <a:pt x="582" y="168"/>
                </a:lnTo>
                <a:lnTo>
                  <a:pt x="576" y="176"/>
                </a:lnTo>
                <a:lnTo>
                  <a:pt x="569" y="182"/>
                </a:lnTo>
                <a:lnTo>
                  <a:pt x="561" y="189"/>
                </a:lnTo>
                <a:lnTo>
                  <a:pt x="553" y="195"/>
                </a:lnTo>
                <a:lnTo>
                  <a:pt x="544" y="200"/>
                </a:lnTo>
                <a:lnTo>
                  <a:pt x="535" y="203"/>
                </a:lnTo>
                <a:lnTo>
                  <a:pt x="527" y="206"/>
                </a:lnTo>
                <a:lnTo>
                  <a:pt x="517" y="208"/>
                </a:lnTo>
                <a:lnTo>
                  <a:pt x="508" y="208"/>
                </a:lnTo>
                <a:lnTo>
                  <a:pt x="499" y="206"/>
                </a:lnTo>
                <a:lnTo>
                  <a:pt x="499" y="206"/>
                </a:lnTo>
                <a:lnTo>
                  <a:pt x="490" y="204"/>
                </a:lnTo>
                <a:lnTo>
                  <a:pt x="482" y="200"/>
                </a:lnTo>
                <a:lnTo>
                  <a:pt x="474" y="195"/>
                </a:lnTo>
                <a:lnTo>
                  <a:pt x="467" y="189"/>
                </a:lnTo>
                <a:lnTo>
                  <a:pt x="460" y="181"/>
                </a:lnTo>
                <a:lnTo>
                  <a:pt x="455" y="174"/>
                </a:lnTo>
                <a:lnTo>
                  <a:pt x="449" y="165"/>
                </a:lnTo>
                <a:lnTo>
                  <a:pt x="444" y="156"/>
                </a:lnTo>
                <a:lnTo>
                  <a:pt x="441" y="147"/>
                </a:lnTo>
                <a:lnTo>
                  <a:pt x="438" y="137"/>
                </a:lnTo>
                <a:lnTo>
                  <a:pt x="435" y="127"/>
                </a:lnTo>
                <a:lnTo>
                  <a:pt x="433" y="116"/>
                </a:lnTo>
                <a:lnTo>
                  <a:pt x="433" y="106"/>
                </a:lnTo>
                <a:lnTo>
                  <a:pt x="433" y="96"/>
                </a:lnTo>
                <a:lnTo>
                  <a:pt x="433" y="85"/>
                </a:lnTo>
                <a:lnTo>
                  <a:pt x="435" y="75"/>
                </a:lnTo>
                <a:lnTo>
                  <a:pt x="435" y="75"/>
                </a:lnTo>
                <a:lnTo>
                  <a:pt x="438" y="66"/>
                </a:lnTo>
                <a:lnTo>
                  <a:pt x="441" y="57"/>
                </a:lnTo>
                <a:lnTo>
                  <a:pt x="444" y="49"/>
                </a:lnTo>
                <a:lnTo>
                  <a:pt x="449" y="41"/>
                </a:lnTo>
                <a:lnTo>
                  <a:pt x="455" y="34"/>
                </a:lnTo>
                <a:lnTo>
                  <a:pt x="460" y="27"/>
                </a:lnTo>
                <a:lnTo>
                  <a:pt x="467" y="22"/>
                </a:lnTo>
                <a:lnTo>
                  <a:pt x="474" y="16"/>
                </a:lnTo>
                <a:lnTo>
                  <a:pt x="482" y="11"/>
                </a:lnTo>
                <a:lnTo>
                  <a:pt x="489" y="8"/>
                </a:lnTo>
                <a:lnTo>
                  <a:pt x="498" y="4"/>
                </a:lnTo>
                <a:lnTo>
                  <a:pt x="506" y="2"/>
                </a:lnTo>
                <a:lnTo>
                  <a:pt x="515" y="1"/>
                </a:lnTo>
                <a:lnTo>
                  <a:pt x="523" y="0"/>
                </a:lnTo>
                <a:lnTo>
                  <a:pt x="532" y="1"/>
                </a:lnTo>
                <a:lnTo>
                  <a:pt x="541" y="2"/>
                </a:lnTo>
                <a:lnTo>
                  <a:pt x="541" y="2"/>
                </a:lnTo>
                <a:close/>
                <a:moveTo>
                  <a:pt x="531" y="253"/>
                </a:moveTo>
                <a:lnTo>
                  <a:pt x="531" y="253"/>
                </a:lnTo>
                <a:lnTo>
                  <a:pt x="540" y="257"/>
                </a:lnTo>
                <a:lnTo>
                  <a:pt x="552" y="261"/>
                </a:lnTo>
                <a:lnTo>
                  <a:pt x="564" y="268"/>
                </a:lnTo>
                <a:lnTo>
                  <a:pt x="570" y="273"/>
                </a:lnTo>
                <a:lnTo>
                  <a:pt x="576" y="277"/>
                </a:lnTo>
                <a:lnTo>
                  <a:pt x="576" y="277"/>
                </a:lnTo>
                <a:lnTo>
                  <a:pt x="650" y="349"/>
                </a:lnTo>
                <a:lnTo>
                  <a:pt x="662" y="360"/>
                </a:lnTo>
                <a:lnTo>
                  <a:pt x="674" y="370"/>
                </a:lnTo>
                <a:lnTo>
                  <a:pt x="684" y="378"/>
                </a:lnTo>
                <a:lnTo>
                  <a:pt x="694" y="383"/>
                </a:lnTo>
                <a:lnTo>
                  <a:pt x="705" y="388"/>
                </a:lnTo>
                <a:lnTo>
                  <a:pt x="716" y="390"/>
                </a:lnTo>
                <a:lnTo>
                  <a:pt x="727" y="392"/>
                </a:lnTo>
                <a:lnTo>
                  <a:pt x="741" y="393"/>
                </a:lnTo>
                <a:lnTo>
                  <a:pt x="775" y="393"/>
                </a:lnTo>
                <a:lnTo>
                  <a:pt x="822" y="391"/>
                </a:lnTo>
                <a:lnTo>
                  <a:pt x="822" y="391"/>
                </a:lnTo>
                <a:lnTo>
                  <a:pt x="831" y="392"/>
                </a:lnTo>
                <a:lnTo>
                  <a:pt x="840" y="395"/>
                </a:lnTo>
                <a:lnTo>
                  <a:pt x="847" y="398"/>
                </a:lnTo>
                <a:lnTo>
                  <a:pt x="853" y="404"/>
                </a:lnTo>
                <a:lnTo>
                  <a:pt x="858" y="411"/>
                </a:lnTo>
                <a:lnTo>
                  <a:pt x="861" y="417"/>
                </a:lnTo>
                <a:lnTo>
                  <a:pt x="862" y="425"/>
                </a:lnTo>
                <a:lnTo>
                  <a:pt x="863" y="433"/>
                </a:lnTo>
                <a:lnTo>
                  <a:pt x="863" y="443"/>
                </a:lnTo>
                <a:lnTo>
                  <a:pt x="862" y="451"/>
                </a:lnTo>
                <a:lnTo>
                  <a:pt x="859" y="457"/>
                </a:lnTo>
                <a:lnTo>
                  <a:pt x="855" y="464"/>
                </a:lnTo>
                <a:lnTo>
                  <a:pt x="851" y="471"/>
                </a:lnTo>
                <a:lnTo>
                  <a:pt x="845" y="476"/>
                </a:lnTo>
                <a:lnTo>
                  <a:pt x="837" y="479"/>
                </a:lnTo>
                <a:lnTo>
                  <a:pt x="829" y="480"/>
                </a:lnTo>
                <a:lnTo>
                  <a:pt x="829" y="480"/>
                </a:lnTo>
                <a:lnTo>
                  <a:pt x="780" y="486"/>
                </a:lnTo>
                <a:lnTo>
                  <a:pt x="741" y="489"/>
                </a:lnTo>
                <a:lnTo>
                  <a:pt x="725" y="489"/>
                </a:lnTo>
                <a:lnTo>
                  <a:pt x="710" y="489"/>
                </a:lnTo>
                <a:lnTo>
                  <a:pt x="697" y="489"/>
                </a:lnTo>
                <a:lnTo>
                  <a:pt x="683" y="487"/>
                </a:lnTo>
                <a:lnTo>
                  <a:pt x="670" y="484"/>
                </a:lnTo>
                <a:lnTo>
                  <a:pt x="658" y="479"/>
                </a:lnTo>
                <a:lnTo>
                  <a:pt x="646" y="473"/>
                </a:lnTo>
                <a:lnTo>
                  <a:pt x="633" y="467"/>
                </a:lnTo>
                <a:lnTo>
                  <a:pt x="619" y="456"/>
                </a:lnTo>
                <a:lnTo>
                  <a:pt x="604" y="446"/>
                </a:lnTo>
                <a:lnTo>
                  <a:pt x="569" y="416"/>
                </a:lnTo>
                <a:lnTo>
                  <a:pt x="546" y="544"/>
                </a:lnTo>
                <a:lnTo>
                  <a:pt x="546" y="544"/>
                </a:lnTo>
                <a:lnTo>
                  <a:pt x="545" y="552"/>
                </a:lnTo>
                <a:lnTo>
                  <a:pt x="547" y="559"/>
                </a:lnTo>
                <a:lnTo>
                  <a:pt x="552" y="565"/>
                </a:lnTo>
                <a:lnTo>
                  <a:pt x="557" y="569"/>
                </a:lnTo>
                <a:lnTo>
                  <a:pt x="557" y="569"/>
                </a:lnTo>
                <a:lnTo>
                  <a:pt x="608" y="591"/>
                </a:lnTo>
                <a:lnTo>
                  <a:pt x="649" y="610"/>
                </a:lnTo>
                <a:lnTo>
                  <a:pt x="667" y="619"/>
                </a:lnTo>
                <a:lnTo>
                  <a:pt x="683" y="630"/>
                </a:lnTo>
                <a:lnTo>
                  <a:pt x="698" y="640"/>
                </a:lnTo>
                <a:lnTo>
                  <a:pt x="711" y="652"/>
                </a:lnTo>
                <a:lnTo>
                  <a:pt x="724" y="666"/>
                </a:lnTo>
                <a:lnTo>
                  <a:pt x="735" y="682"/>
                </a:lnTo>
                <a:lnTo>
                  <a:pt x="747" y="700"/>
                </a:lnTo>
                <a:lnTo>
                  <a:pt x="758" y="722"/>
                </a:lnTo>
                <a:lnTo>
                  <a:pt x="768" y="746"/>
                </a:lnTo>
                <a:lnTo>
                  <a:pt x="780" y="775"/>
                </a:lnTo>
                <a:lnTo>
                  <a:pt x="791" y="806"/>
                </a:lnTo>
                <a:lnTo>
                  <a:pt x="803" y="843"/>
                </a:lnTo>
                <a:lnTo>
                  <a:pt x="803" y="843"/>
                </a:lnTo>
                <a:lnTo>
                  <a:pt x="806" y="856"/>
                </a:lnTo>
                <a:lnTo>
                  <a:pt x="807" y="867"/>
                </a:lnTo>
                <a:lnTo>
                  <a:pt x="805" y="877"/>
                </a:lnTo>
                <a:lnTo>
                  <a:pt x="802" y="886"/>
                </a:lnTo>
                <a:lnTo>
                  <a:pt x="796" y="895"/>
                </a:lnTo>
                <a:lnTo>
                  <a:pt x="789" y="902"/>
                </a:lnTo>
                <a:lnTo>
                  <a:pt x="781" y="909"/>
                </a:lnTo>
                <a:lnTo>
                  <a:pt x="772" y="914"/>
                </a:lnTo>
                <a:lnTo>
                  <a:pt x="763" y="917"/>
                </a:lnTo>
                <a:lnTo>
                  <a:pt x="753" y="919"/>
                </a:lnTo>
                <a:lnTo>
                  <a:pt x="742" y="919"/>
                </a:lnTo>
                <a:lnTo>
                  <a:pt x="733" y="917"/>
                </a:lnTo>
                <a:lnTo>
                  <a:pt x="723" y="914"/>
                </a:lnTo>
                <a:lnTo>
                  <a:pt x="715" y="908"/>
                </a:lnTo>
                <a:lnTo>
                  <a:pt x="707" y="900"/>
                </a:lnTo>
                <a:lnTo>
                  <a:pt x="700" y="890"/>
                </a:lnTo>
                <a:lnTo>
                  <a:pt x="700" y="890"/>
                </a:lnTo>
                <a:lnTo>
                  <a:pt x="682" y="854"/>
                </a:lnTo>
                <a:lnTo>
                  <a:pt x="665" y="824"/>
                </a:lnTo>
                <a:lnTo>
                  <a:pt x="649" y="798"/>
                </a:lnTo>
                <a:lnTo>
                  <a:pt x="634" y="776"/>
                </a:lnTo>
                <a:lnTo>
                  <a:pt x="619" y="757"/>
                </a:lnTo>
                <a:lnTo>
                  <a:pt x="603" y="741"/>
                </a:lnTo>
                <a:lnTo>
                  <a:pt x="587" y="728"/>
                </a:lnTo>
                <a:lnTo>
                  <a:pt x="570" y="716"/>
                </a:lnTo>
                <a:lnTo>
                  <a:pt x="551" y="707"/>
                </a:lnTo>
                <a:lnTo>
                  <a:pt x="530" y="698"/>
                </a:lnTo>
                <a:lnTo>
                  <a:pt x="506" y="689"/>
                </a:lnTo>
                <a:lnTo>
                  <a:pt x="480" y="680"/>
                </a:lnTo>
                <a:lnTo>
                  <a:pt x="415" y="660"/>
                </a:lnTo>
                <a:lnTo>
                  <a:pt x="331" y="633"/>
                </a:lnTo>
                <a:lnTo>
                  <a:pt x="331" y="633"/>
                </a:lnTo>
                <a:lnTo>
                  <a:pt x="321" y="626"/>
                </a:lnTo>
                <a:lnTo>
                  <a:pt x="312" y="618"/>
                </a:lnTo>
                <a:lnTo>
                  <a:pt x="304" y="610"/>
                </a:lnTo>
                <a:lnTo>
                  <a:pt x="298" y="600"/>
                </a:lnTo>
                <a:lnTo>
                  <a:pt x="295" y="590"/>
                </a:lnTo>
                <a:lnTo>
                  <a:pt x="291" y="579"/>
                </a:lnTo>
                <a:lnTo>
                  <a:pt x="290" y="567"/>
                </a:lnTo>
                <a:lnTo>
                  <a:pt x="289" y="555"/>
                </a:lnTo>
                <a:lnTo>
                  <a:pt x="329" y="335"/>
                </a:lnTo>
                <a:lnTo>
                  <a:pt x="329" y="335"/>
                </a:lnTo>
                <a:lnTo>
                  <a:pt x="298" y="346"/>
                </a:lnTo>
                <a:lnTo>
                  <a:pt x="275" y="354"/>
                </a:lnTo>
                <a:lnTo>
                  <a:pt x="266" y="358"/>
                </a:lnTo>
                <a:lnTo>
                  <a:pt x="259" y="364"/>
                </a:lnTo>
                <a:lnTo>
                  <a:pt x="253" y="370"/>
                </a:lnTo>
                <a:lnTo>
                  <a:pt x="248" y="375"/>
                </a:lnTo>
                <a:lnTo>
                  <a:pt x="244" y="383"/>
                </a:lnTo>
                <a:lnTo>
                  <a:pt x="240" y="392"/>
                </a:lnTo>
                <a:lnTo>
                  <a:pt x="238" y="403"/>
                </a:lnTo>
                <a:lnTo>
                  <a:pt x="234" y="414"/>
                </a:lnTo>
                <a:lnTo>
                  <a:pt x="229" y="445"/>
                </a:lnTo>
                <a:lnTo>
                  <a:pt x="222" y="485"/>
                </a:lnTo>
                <a:lnTo>
                  <a:pt x="222" y="485"/>
                </a:lnTo>
                <a:lnTo>
                  <a:pt x="220" y="493"/>
                </a:lnTo>
                <a:lnTo>
                  <a:pt x="216" y="500"/>
                </a:lnTo>
                <a:lnTo>
                  <a:pt x="210" y="505"/>
                </a:lnTo>
                <a:lnTo>
                  <a:pt x="205" y="510"/>
                </a:lnTo>
                <a:lnTo>
                  <a:pt x="197" y="513"/>
                </a:lnTo>
                <a:lnTo>
                  <a:pt x="189" y="516"/>
                </a:lnTo>
                <a:lnTo>
                  <a:pt x="181" y="517"/>
                </a:lnTo>
                <a:lnTo>
                  <a:pt x="173" y="516"/>
                </a:lnTo>
                <a:lnTo>
                  <a:pt x="165" y="514"/>
                </a:lnTo>
                <a:lnTo>
                  <a:pt x="157" y="511"/>
                </a:lnTo>
                <a:lnTo>
                  <a:pt x="150" y="508"/>
                </a:lnTo>
                <a:lnTo>
                  <a:pt x="144" y="502"/>
                </a:lnTo>
                <a:lnTo>
                  <a:pt x="139" y="495"/>
                </a:lnTo>
                <a:lnTo>
                  <a:pt x="135" y="488"/>
                </a:lnTo>
                <a:lnTo>
                  <a:pt x="133" y="479"/>
                </a:lnTo>
                <a:lnTo>
                  <a:pt x="133" y="469"/>
                </a:lnTo>
                <a:lnTo>
                  <a:pt x="133" y="469"/>
                </a:lnTo>
                <a:lnTo>
                  <a:pt x="136" y="437"/>
                </a:lnTo>
                <a:lnTo>
                  <a:pt x="141" y="408"/>
                </a:lnTo>
                <a:lnTo>
                  <a:pt x="145" y="383"/>
                </a:lnTo>
                <a:lnTo>
                  <a:pt x="151" y="362"/>
                </a:lnTo>
                <a:lnTo>
                  <a:pt x="157" y="342"/>
                </a:lnTo>
                <a:lnTo>
                  <a:pt x="165" y="325"/>
                </a:lnTo>
                <a:lnTo>
                  <a:pt x="174" y="310"/>
                </a:lnTo>
                <a:lnTo>
                  <a:pt x="184" y="298"/>
                </a:lnTo>
                <a:lnTo>
                  <a:pt x="197" y="285"/>
                </a:lnTo>
                <a:lnTo>
                  <a:pt x="212" y="275"/>
                </a:lnTo>
                <a:lnTo>
                  <a:pt x="229" y="265"/>
                </a:lnTo>
                <a:lnTo>
                  <a:pt x="248" y="255"/>
                </a:lnTo>
                <a:lnTo>
                  <a:pt x="270" y="245"/>
                </a:lnTo>
                <a:lnTo>
                  <a:pt x="294" y="236"/>
                </a:lnTo>
                <a:lnTo>
                  <a:pt x="353" y="213"/>
                </a:lnTo>
                <a:lnTo>
                  <a:pt x="353" y="213"/>
                </a:lnTo>
                <a:lnTo>
                  <a:pt x="363" y="211"/>
                </a:lnTo>
                <a:lnTo>
                  <a:pt x="376" y="211"/>
                </a:lnTo>
                <a:lnTo>
                  <a:pt x="390" y="212"/>
                </a:lnTo>
                <a:lnTo>
                  <a:pt x="403" y="214"/>
                </a:lnTo>
                <a:lnTo>
                  <a:pt x="430" y="220"/>
                </a:lnTo>
                <a:lnTo>
                  <a:pt x="447" y="226"/>
                </a:lnTo>
                <a:lnTo>
                  <a:pt x="499" y="318"/>
                </a:lnTo>
                <a:lnTo>
                  <a:pt x="531" y="253"/>
                </a:lnTo>
                <a:lnTo>
                  <a:pt x="531" y="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0" name="Freeform 9"/>
          <p:cNvSpPr>
            <a:spLocks noEditPoints="1"/>
          </p:cNvSpPr>
          <p:nvPr/>
        </p:nvSpPr>
        <p:spPr bwMode="auto">
          <a:xfrm>
            <a:off x="2925633" y="3344278"/>
            <a:ext cx="285794" cy="380409"/>
          </a:xfrm>
          <a:custGeom>
            <a:avLst/>
            <a:gdLst>
              <a:gd name="T0" fmla="*/ 538 w 879"/>
              <a:gd name="T1" fmla="*/ 845 h 1168"/>
              <a:gd name="T2" fmla="*/ 864 w 879"/>
              <a:gd name="T3" fmla="*/ 625 h 1168"/>
              <a:gd name="T4" fmla="*/ 852 w 879"/>
              <a:gd name="T5" fmla="*/ 861 h 1168"/>
              <a:gd name="T6" fmla="*/ 364 w 879"/>
              <a:gd name="T7" fmla="*/ 64 h 1168"/>
              <a:gd name="T8" fmla="*/ 366 w 879"/>
              <a:gd name="T9" fmla="*/ 51 h 1168"/>
              <a:gd name="T10" fmla="*/ 376 w 879"/>
              <a:gd name="T11" fmla="*/ 29 h 1168"/>
              <a:gd name="T12" fmla="*/ 393 w 879"/>
              <a:gd name="T13" fmla="*/ 11 h 1168"/>
              <a:gd name="T14" fmla="*/ 416 w 879"/>
              <a:gd name="T15" fmla="*/ 1 h 1168"/>
              <a:gd name="T16" fmla="*/ 428 w 879"/>
              <a:gd name="T17" fmla="*/ 0 h 1168"/>
              <a:gd name="T18" fmla="*/ 453 w 879"/>
              <a:gd name="T19" fmla="*/ 5 h 1168"/>
              <a:gd name="T20" fmla="*/ 474 w 879"/>
              <a:gd name="T21" fmla="*/ 18 h 1168"/>
              <a:gd name="T22" fmla="*/ 488 w 879"/>
              <a:gd name="T23" fmla="*/ 39 h 1168"/>
              <a:gd name="T24" fmla="*/ 492 w 879"/>
              <a:gd name="T25" fmla="*/ 64 h 1168"/>
              <a:gd name="T26" fmla="*/ 364 w 879"/>
              <a:gd name="T27" fmla="*/ 154 h 1168"/>
              <a:gd name="T28" fmla="*/ 364 w 879"/>
              <a:gd name="T29" fmla="*/ 64 h 1168"/>
              <a:gd name="T30" fmla="*/ 492 w 879"/>
              <a:gd name="T31" fmla="*/ 1059 h 1168"/>
              <a:gd name="T32" fmla="*/ 493 w 879"/>
              <a:gd name="T33" fmla="*/ 1062 h 1168"/>
              <a:gd name="T34" fmla="*/ 498 w 879"/>
              <a:gd name="T35" fmla="*/ 1071 h 1168"/>
              <a:gd name="T36" fmla="*/ 507 w 879"/>
              <a:gd name="T37" fmla="*/ 1077 h 1168"/>
              <a:gd name="T38" fmla="*/ 546 w 879"/>
              <a:gd name="T39" fmla="*/ 1077 h 1168"/>
              <a:gd name="T40" fmla="*/ 556 w 879"/>
              <a:gd name="T41" fmla="*/ 1078 h 1168"/>
              <a:gd name="T42" fmla="*/ 574 w 879"/>
              <a:gd name="T43" fmla="*/ 1086 h 1168"/>
              <a:gd name="T44" fmla="*/ 589 w 879"/>
              <a:gd name="T45" fmla="*/ 1100 h 1168"/>
              <a:gd name="T46" fmla="*/ 596 w 879"/>
              <a:gd name="T47" fmla="*/ 1118 h 1168"/>
              <a:gd name="T48" fmla="*/ 597 w 879"/>
              <a:gd name="T49" fmla="*/ 1168 h 1168"/>
              <a:gd name="T50" fmla="*/ 259 w 879"/>
              <a:gd name="T51" fmla="*/ 1128 h 1168"/>
              <a:gd name="T52" fmla="*/ 261 w 879"/>
              <a:gd name="T53" fmla="*/ 1118 h 1168"/>
              <a:gd name="T54" fmla="*/ 269 w 879"/>
              <a:gd name="T55" fmla="*/ 1100 h 1168"/>
              <a:gd name="T56" fmla="*/ 282 w 879"/>
              <a:gd name="T57" fmla="*/ 1086 h 1168"/>
              <a:gd name="T58" fmla="*/ 301 w 879"/>
              <a:gd name="T59" fmla="*/ 1078 h 1168"/>
              <a:gd name="T60" fmla="*/ 346 w 879"/>
              <a:gd name="T61" fmla="*/ 1077 h 1168"/>
              <a:gd name="T62" fmla="*/ 350 w 879"/>
              <a:gd name="T63" fmla="*/ 1077 h 1168"/>
              <a:gd name="T64" fmla="*/ 360 w 879"/>
              <a:gd name="T65" fmla="*/ 1071 h 1168"/>
              <a:gd name="T66" fmla="*/ 364 w 879"/>
              <a:gd name="T67" fmla="*/ 1062 h 1168"/>
              <a:gd name="T68" fmla="*/ 364 w 879"/>
              <a:gd name="T69" fmla="*/ 484 h 1168"/>
              <a:gd name="T70" fmla="*/ 492 w 879"/>
              <a:gd name="T71" fmla="*/ 477 h 1168"/>
              <a:gd name="T72" fmla="*/ 86 w 879"/>
              <a:gd name="T73" fmla="*/ 821 h 1168"/>
              <a:gd name="T74" fmla="*/ 99 w 879"/>
              <a:gd name="T75" fmla="*/ 585 h 1168"/>
              <a:gd name="T76" fmla="*/ 319 w 879"/>
              <a:gd name="T77" fmla="*/ 834 h 1168"/>
              <a:gd name="T78" fmla="*/ 15 w 879"/>
              <a:gd name="T79" fmla="*/ 219 h 1168"/>
              <a:gd name="T80" fmla="*/ 782 w 879"/>
              <a:gd name="T81" fmla="*/ 178 h 1168"/>
              <a:gd name="T82" fmla="*/ 795 w 879"/>
              <a:gd name="T83" fmla="*/ 415 h 1168"/>
              <a:gd name="T84" fmla="*/ 28 w 879"/>
              <a:gd name="T85" fmla="*/ 456 h 1168"/>
              <a:gd name="T86" fmla="*/ 15 w 879"/>
              <a:gd name="T87" fmla="*/ 219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9" h="1168">
                <a:moveTo>
                  <a:pt x="852" y="861"/>
                </a:moveTo>
                <a:lnTo>
                  <a:pt x="538" y="845"/>
                </a:lnTo>
                <a:lnTo>
                  <a:pt x="538" y="608"/>
                </a:lnTo>
                <a:lnTo>
                  <a:pt x="864" y="625"/>
                </a:lnTo>
                <a:lnTo>
                  <a:pt x="767" y="738"/>
                </a:lnTo>
                <a:lnTo>
                  <a:pt x="852" y="861"/>
                </a:lnTo>
                <a:lnTo>
                  <a:pt x="852" y="861"/>
                </a:lnTo>
                <a:close/>
                <a:moveTo>
                  <a:pt x="364" y="64"/>
                </a:moveTo>
                <a:lnTo>
                  <a:pt x="364" y="64"/>
                </a:lnTo>
                <a:lnTo>
                  <a:pt x="366" y="51"/>
                </a:lnTo>
                <a:lnTo>
                  <a:pt x="370" y="39"/>
                </a:lnTo>
                <a:lnTo>
                  <a:pt x="376" y="29"/>
                </a:lnTo>
                <a:lnTo>
                  <a:pt x="384" y="18"/>
                </a:lnTo>
                <a:lnTo>
                  <a:pt x="393" y="11"/>
                </a:lnTo>
                <a:lnTo>
                  <a:pt x="403" y="5"/>
                </a:lnTo>
                <a:lnTo>
                  <a:pt x="416" y="1"/>
                </a:lnTo>
                <a:lnTo>
                  <a:pt x="428" y="0"/>
                </a:lnTo>
                <a:lnTo>
                  <a:pt x="428" y="0"/>
                </a:lnTo>
                <a:lnTo>
                  <a:pt x="442" y="1"/>
                </a:lnTo>
                <a:lnTo>
                  <a:pt x="453" y="5"/>
                </a:lnTo>
                <a:lnTo>
                  <a:pt x="465" y="11"/>
                </a:lnTo>
                <a:lnTo>
                  <a:pt x="474" y="18"/>
                </a:lnTo>
                <a:lnTo>
                  <a:pt x="482" y="29"/>
                </a:lnTo>
                <a:lnTo>
                  <a:pt x="488" y="39"/>
                </a:lnTo>
                <a:lnTo>
                  <a:pt x="491" y="51"/>
                </a:lnTo>
                <a:lnTo>
                  <a:pt x="492" y="64"/>
                </a:lnTo>
                <a:lnTo>
                  <a:pt x="492" y="148"/>
                </a:lnTo>
                <a:lnTo>
                  <a:pt x="364" y="154"/>
                </a:lnTo>
                <a:lnTo>
                  <a:pt x="364" y="64"/>
                </a:lnTo>
                <a:lnTo>
                  <a:pt x="364" y="64"/>
                </a:lnTo>
                <a:close/>
                <a:moveTo>
                  <a:pt x="492" y="477"/>
                </a:moveTo>
                <a:lnTo>
                  <a:pt x="492" y="1059"/>
                </a:lnTo>
                <a:lnTo>
                  <a:pt x="492" y="1059"/>
                </a:lnTo>
                <a:lnTo>
                  <a:pt x="493" y="1062"/>
                </a:lnTo>
                <a:lnTo>
                  <a:pt x="495" y="1066"/>
                </a:lnTo>
                <a:lnTo>
                  <a:pt x="498" y="1071"/>
                </a:lnTo>
                <a:lnTo>
                  <a:pt x="504" y="1076"/>
                </a:lnTo>
                <a:lnTo>
                  <a:pt x="507" y="1077"/>
                </a:lnTo>
                <a:lnTo>
                  <a:pt x="511" y="1077"/>
                </a:lnTo>
                <a:lnTo>
                  <a:pt x="546" y="1077"/>
                </a:lnTo>
                <a:lnTo>
                  <a:pt x="546" y="1077"/>
                </a:lnTo>
                <a:lnTo>
                  <a:pt x="556" y="1078"/>
                </a:lnTo>
                <a:lnTo>
                  <a:pt x="566" y="1082"/>
                </a:lnTo>
                <a:lnTo>
                  <a:pt x="574" y="1086"/>
                </a:lnTo>
                <a:lnTo>
                  <a:pt x="582" y="1092"/>
                </a:lnTo>
                <a:lnTo>
                  <a:pt x="589" y="1100"/>
                </a:lnTo>
                <a:lnTo>
                  <a:pt x="594" y="1109"/>
                </a:lnTo>
                <a:lnTo>
                  <a:pt x="596" y="1118"/>
                </a:lnTo>
                <a:lnTo>
                  <a:pt x="597" y="1128"/>
                </a:lnTo>
                <a:lnTo>
                  <a:pt x="597" y="1168"/>
                </a:lnTo>
                <a:lnTo>
                  <a:pt x="259" y="1168"/>
                </a:lnTo>
                <a:lnTo>
                  <a:pt x="259" y="1128"/>
                </a:lnTo>
                <a:lnTo>
                  <a:pt x="259" y="1128"/>
                </a:lnTo>
                <a:lnTo>
                  <a:pt x="261" y="1118"/>
                </a:lnTo>
                <a:lnTo>
                  <a:pt x="264" y="1109"/>
                </a:lnTo>
                <a:lnTo>
                  <a:pt x="269" y="1100"/>
                </a:lnTo>
                <a:lnTo>
                  <a:pt x="274" y="1092"/>
                </a:lnTo>
                <a:lnTo>
                  <a:pt x="282" y="1086"/>
                </a:lnTo>
                <a:lnTo>
                  <a:pt x="291" y="1082"/>
                </a:lnTo>
                <a:lnTo>
                  <a:pt x="301" y="1078"/>
                </a:lnTo>
                <a:lnTo>
                  <a:pt x="311" y="1077"/>
                </a:lnTo>
                <a:lnTo>
                  <a:pt x="346" y="1077"/>
                </a:lnTo>
                <a:lnTo>
                  <a:pt x="346" y="1077"/>
                </a:lnTo>
                <a:lnTo>
                  <a:pt x="350" y="1077"/>
                </a:lnTo>
                <a:lnTo>
                  <a:pt x="353" y="1076"/>
                </a:lnTo>
                <a:lnTo>
                  <a:pt x="360" y="1071"/>
                </a:lnTo>
                <a:lnTo>
                  <a:pt x="363" y="1066"/>
                </a:lnTo>
                <a:lnTo>
                  <a:pt x="364" y="1062"/>
                </a:lnTo>
                <a:lnTo>
                  <a:pt x="364" y="1059"/>
                </a:lnTo>
                <a:lnTo>
                  <a:pt x="364" y="484"/>
                </a:lnTo>
                <a:lnTo>
                  <a:pt x="492" y="477"/>
                </a:lnTo>
                <a:lnTo>
                  <a:pt x="492" y="477"/>
                </a:lnTo>
                <a:close/>
                <a:moveTo>
                  <a:pt x="319" y="834"/>
                </a:moveTo>
                <a:lnTo>
                  <a:pt x="86" y="821"/>
                </a:lnTo>
                <a:lnTo>
                  <a:pt x="0" y="698"/>
                </a:lnTo>
                <a:lnTo>
                  <a:pt x="99" y="585"/>
                </a:lnTo>
                <a:lnTo>
                  <a:pt x="319" y="597"/>
                </a:lnTo>
                <a:lnTo>
                  <a:pt x="319" y="834"/>
                </a:lnTo>
                <a:lnTo>
                  <a:pt x="319" y="834"/>
                </a:lnTo>
                <a:close/>
                <a:moveTo>
                  <a:pt x="15" y="219"/>
                </a:moveTo>
                <a:lnTo>
                  <a:pt x="399" y="199"/>
                </a:lnTo>
                <a:lnTo>
                  <a:pt x="782" y="178"/>
                </a:lnTo>
                <a:lnTo>
                  <a:pt x="879" y="292"/>
                </a:lnTo>
                <a:lnTo>
                  <a:pt x="795" y="415"/>
                </a:lnTo>
                <a:lnTo>
                  <a:pt x="411" y="436"/>
                </a:lnTo>
                <a:lnTo>
                  <a:pt x="28" y="456"/>
                </a:lnTo>
                <a:lnTo>
                  <a:pt x="113" y="332"/>
                </a:lnTo>
                <a:lnTo>
                  <a:pt x="15" y="219"/>
                </a:lnTo>
                <a:lnTo>
                  <a:pt x="15" y="2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1" name="Freeform 10"/>
          <p:cNvSpPr>
            <a:spLocks noEditPoints="1"/>
          </p:cNvSpPr>
          <p:nvPr/>
        </p:nvSpPr>
        <p:spPr bwMode="auto">
          <a:xfrm>
            <a:off x="6021136" y="1684422"/>
            <a:ext cx="266286" cy="362852"/>
          </a:xfrm>
          <a:custGeom>
            <a:avLst/>
            <a:gdLst>
              <a:gd name="T0" fmla="*/ 503 w 821"/>
              <a:gd name="T1" fmla="*/ 872 h 1114"/>
              <a:gd name="T2" fmla="*/ 575 w 821"/>
              <a:gd name="T3" fmla="*/ 807 h 1114"/>
              <a:gd name="T4" fmla="*/ 210 w 821"/>
              <a:gd name="T5" fmla="*/ 814 h 1114"/>
              <a:gd name="T6" fmla="*/ 287 w 821"/>
              <a:gd name="T7" fmla="*/ 858 h 1114"/>
              <a:gd name="T8" fmla="*/ 357 w 821"/>
              <a:gd name="T9" fmla="*/ 870 h 1114"/>
              <a:gd name="T10" fmla="*/ 483 w 821"/>
              <a:gd name="T11" fmla="*/ 0 h 1114"/>
              <a:gd name="T12" fmla="*/ 538 w 821"/>
              <a:gd name="T13" fmla="*/ 50 h 1114"/>
              <a:gd name="T14" fmla="*/ 623 w 821"/>
              <a:gd name="T15" fmla="*/ 58 h 1114"/>
              <a:gd name="T16" fmla="*/ 661 w 821"/>
              <a:gd name="T17" fmla="*/ 103 h 1114"/>
              <a:gd name="T18" fmla="*/ 719 w 821"/>
              <a:gd name="T19" fmla="*/ 160 h 1114"/>
              <a:gd name="T20" fmla="*/ 763 w 821"/>
              <a:gd name="T21" fmla="*/ 199 h 1114"/>
              <a:gd name="T22" fmla="*/ 771 w 821"/>
              <a:gd name="T23" fmla="*/ 283 h 1114"/>
              <a:gd name="T24" fmla="*/ 821 w 821"/>
              <a:gd name="T25" fmla="*/ 339 h 1114"/>
              <a:gd name="T26" fmla="*/ 787 w 821"/>
              <a:gd name="T27" fmla="*/ 416 h 1114"/>
              <a:gd name="T28" fmla="*/ 821 w 821"/>
              <a:gd name="T29" fmla="*/ 492 h 1114"/>
              <a:gd name="T30" fmla="*/ 759 w 821"/>
              <a:gd name="T31" fmla="*/ 555 h 1114"/>
              <a:gd name="T32" fmla="*/ 761 w 821"/>
              <a:gd name="T33" fmla="*/ 638 h 1114"/>
              <a:gd name="T34" fmla="*/ 686 w 821"/>
              <a:gd name="T35" fmla="*/ 670 h 1114"/>
              <a:gd name="T36" fmla="*/ 654 w 821"/>
              <a:gd name="T37" fmla="*/ 746 h 1114"/>
              <a:gd name="T38" fmla="*/ 588 w 821"/>
              <a:gd name="T39" fmla="*/ 757 h 1114"/>
              <a:gd name="T40" fmla="*/ 518 w 821"/>
              <a:gd name="T41" fmla="*/ 801 h 1114"/>
              <a:gd name="T42" fmla="*/ 462 w 821"/>
              <a:gd name="T43" fmla="*/ 811 h 1114"/>
              <a:gd name="T44" fmla="*/ 380 w 821"/>
              <a:gd name="T45" fmla="*/ 798 h 1114"/>
              <a:gd name="T46" fmla="*/ 316 w 821"/>
              <a:gd name="T47" fmla="*/ 814 h 1114"/>
              <a:gd name="T48" fmla="*/ 257 w 821"/>
              <a:gd name="T49" fmla="*/ 756 h 1114"/>
              <a:gd name="T50" fmla="*/ 174 w 821"/>
              <a:gd name="T51" fmla="*/ 756 h 1114"/>
              <a:gd name="T52" fmla="*/ 145 w 821"/>
              <a:gd name="T53" fmla="*/ 677 h 1114"/>
              <a:gd name="T54" fmla="*/ 63 w 821"/>
              <a:gd name="T55" fmla="*/ 643 h 1114"/>
              <a:gd name="T56" fmla="*/ 65 w 821"/>
              <a:gd name="T57" fmla="*/ 559 h 1114"/>
              <a:gd name="T58" fmla="*/ 4 w 821"/>
              <a:gd name="T59" fmla="*/ 501 h 1114"/>
              <a:gd name="T60" fmla="*/ 29 w 821"/>
              <a:gd name="T61" fmla="*/ 432 h 1114"/>
              <a:gd name="T62" fmla="*/ 4 w 821"/>
              <a:gd name="T63" fmla="*/ 349 h 1114"/>
              <a:gd name="T64" fmla="*/ 31 w 821"/>
              <a:gd name="T65" fmla="*/ 297 h 1114"/>
              <a:gd name="T66" fmla="*/ 61 w 821"/>
              <a:gd name="T67" fmla="*/ 222 h 1114"/>
              <a:gd name="T68" fmla="*/ 80 w 821"/>
              <a:gd name="T69" fmla="*/ 166 h 1114"/>
              <a:gd name="T70" fmla="*/ 155 w 821"/>
              <a:gd name="T71" fmla="*/ 126 h 1114"/>
              <a:gd name="T72" fmla="*/ 188 w 821"/>
              <a:gd name="T73" fmla="*/ 58 h 1114"/>
              <a:gd name="T74" fmla="*/ 271 w 821"/>
              <a:gd name="T75" fmla="*/ 61 h 1114"/>
              <a:gd name="T76" fmla="*/ 330 w 821"/>
              <a:gd name="T77" fmla="*/ 0 h 1114"/>
              <a:gd name="T78" fmla="*/ 411 w 821"/>
              <a:gd name="T79" fmla="*/ 35 h 1114"/>
              <a:gd name="T80" fmla="*/ 380 w 821"/>
              <a:gd name="T81" fmla="*/ 122 h 1114"/>
              <a:gd name="T82" fmla="*/ 210 w 821"/>
              <a:gd name="T83" fmla="*/ 201 h 1114"/>
              <a:gd name="T84" fmla="*/ 123 w 821"/>
              <a:gd name="T85" fmla="*/ 371 h 1114"/>
              <a:gd name="T86" fmla="*/ 155 w 821"/>
              <a:gd name="T87" fmla="*/ 549 h 1114"/>
              <a:gd name="T88" fmla="*/ 294 w 821"/>
              <a:gd name="T89" fmla="*/ 676 h 1114"/>
              <a:gd name="T90" fmla="*/ 486 w 821"/>
              <a:gd name="T91" fmla="*/ 692 h 1114"/>
              <a:gd name="T92" fmla="*/ 639 w 821"/>
              <a:gd name="T93" fmla="*/ 591 h 1114"/>
              <a:gd name="T94" fmla="*/ 702 w 821"/>
              <a:gd name="T95" fmla="*/ 414 h 1114"/>
              <a:gd name="T96" fmla="*/ 640 w 821"/>
              <a:gd name="T97" fmla="*/ 232 h 1114"/>
              <a:gd name="T98" fmla="*/ 411 w 821"/>
              <a:gd name="T99" fmla="*/ 173 h 1114"/>
              <a:gd name="T100" fmla="*/ 621 w 821"/>
              <a:gd name="T101" fmla="*/ 297 h 1114"/>
              <a:gd name="T102" fmla="*/ 621 w 821"/>
              <a:gd name="T103" fmla="*/ 524 h 1114"/>
              <a:gd name="T104" fmla="*/ 411 w 821"/>
              <a:gd name="T105" fmla="*/ 648 h 1114"/>
              <a:gd name="T106" fmla="*/ 213 w 821"/>
              <a:gd name="T107" fmla="*/ 543 h 1114"/>
              <a:gd name="T108" fmla="*/ 191 w 821"/>
              <a:gd name="T109" fmla="*/ 317 h 1114"/>
              <a:gd name="T110" fmla="*/ 387 w 821"/>
              <a:gd name="T111" fmla="*/ 174 h 1114"/>
              <a:gd name="T112" fmla="*/ 578 w 821"/>
              <a:gd name="T113" fmla="*/ 355 h 1114"/>
              <a:gd name="T114" fmla="*/ 514 w 821"/>
              <a:gd name="T115" fmla="*/ 552 h 1114"/>
              <a:gd name="T116" fmla="*/ 311 w 821"/>
              <a:gd name="T117" fmla="*/ 555 h 1114"/>
              <a:gd name="T118" fmla="*/ 243 w 821"/>
              <a:gd name="T119" fmla="*/ 365 h 1114"/>
              <a:gd name="T120" fmla="*/ 398 w 821"/>
              <a:gd name="T121" fmla="*/ 24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1" h="1114">
                <a:moveTo>
                  <a:pt x="611" y="814"/>
                </a:moveTo>
                <a:lnTo>
                  <a:pt x="665" y="1074"/>
                </a:lnTo>
                <a:lnTo>
                  <a:pt x="578" y="1052"/>
                </a:lnTo>
                <a:lnTo>
                  <a:pt x="514" y="1114"/>
                </a:lnTo>
                <a:lnTo>
                  <a:pt x="465" y="870"/>
                </a:lnTo>
                <a:lnTo>
                  <a:pt x="465" y="870"/>
                </a:lnTo>
                <a:lnTo>
                  <a:pt x="476" y="872"/>
                </a:lnTo>
                <a:lnTo>
                  <a:pt x="487" y="873"/>
                </a:lnTo>
                <a:lnTo>
                  <a:pt x="487" y="873"/>
                </a:lnTo>
                <a:lnTo>
                  <a:pt x="495" y="873"/>
                </a:lnTo>
                <a:lnTo>
                  <a:pt x="503" y="872"/>
                </a:lnTo>
                <a:lnTo>
                  <a:pt x="503" y="872"/>
                </a:lnTo>
                <a:lnTo>
                  <a:pt x="514" y="868"/>
                </a:lnTo>
                <a:lnTo>
                  <a:pt x="525" y="864"/>
                </a:lnTo>
                <a:lnTo>
                  <a:pt x="534" y="858"/>
                </a:lnTo>
                <a:lnTo>
                  <a:pt x="542" y="851"/>
                </a:lnTo>
                <a:lnTo>
                  <a:pt x="549" y="845"/>
                </a:lnTo>
                <a:lnTo>
                  <a:pt x="556" y="835"/>
                </a:lnTo>
                <a:lnTo>
                  <a:pt x="569" y="817"/>
                </a:lnTo>
                <a:lnTo>
                  <a:pt x="569" y="817"/>
                </a:lnTo>
                <a:lnTo>
                  <a:pt x="575" y="807"/>
                </a:lnTo>
                <a:lnTo>
                  <a:pt x="575" y="807"/>
                </a:lnTo>
                <a:lnTo>
                  <a:pt x="586" y="809"/>
                </a:lnTo>
                <a:lnTo>
                  <a:pt x="586" y="809"/>
                </a:lnTo>
                <a:lnTo>
                  <a:pt x="599" y="813"/>
                </a:lnTo>
                <a:lnTo>
                  <a:pt x="611" y="814"/>
                </a:lnTo>
                <a:lnTo>
                  <a:pt x="611" y="814"/>
                </a:lnTo>
                <a:close/>
                <a:moveTo>
                  <a:pt x="357" y="870"/>
                </a:moveTo>
                <a:lnTo>
                  <a:pt x="307" y="1114"/>
                </a:lnTo>
                <a:lnTo>
                  <a:pt x="243" y="1052"/>
                </a:lnTo>
                <a:lnTo>
                  <a:pt x="156" y="1074"/>
                </a:lnTo>
                <a:lnTo>
                  <a:pt x="210" y="814"/>
                </a:lnTo>
                <a:lnTo>
                  <a:pt x="210" y="814"/>
                </a:lnTo>
                <a:lnTo>
                  <a:pt x="222" y="813"/>
                </a:lnTo>
                <a:lnTo>
                  <a:pt x="235" y="809"/>
                </a:lnTo>
                <a:lnTo>
                  <a:pt x="235" y="809"/>
                </a:lnTo>
                <a:lnTo>
                  <a:pt x="246" y="807"/>
                </a:lnTo>
                <a:lnTo>
                  <a:pt x="246" y="807"/>
                </a:lnTo>
                <a:lnTo>
                  <a:pt x="253" y="817"/>
                </a:lnTo>
                <a:lnTo>
                  <a:pt x="253" y="817"/>
                </a:lnTo>
                <a:lnTo>
                  <a:pt x="263" y="832"/>
                </a:lnTo>
                <a:lnTo>
                  <a:pt x="275" y="846"/>
                </a:lnTo>
                <a:lnTo>
                  <a:pt x="281" y="853"/>
                </a:lnTo>
                <a:lnTo>
                  <a:pt x="287" y="858"/>
                </a:lnTo>
                <a:lnTo>
                  <a:pt x="295" y="863"/>
                </a:lnTo>
                <a:lnTo>
                  <a:pt x="304" y="867"/>
                </a:lnTo>
                <a:lnTo>
                  <a:pt x="304" y="867"/>
                </a:lnTo>
                <a:lnTo>
                  <a:pt x="311" y="870"/>
                </a:lnTo>
                <a:lnTo>
                  <a:pt x="319" y="872"/>
                </a:lnTo>
                <a:lnTo>
                  <a:pt x="319" y="872"/>
                </a:lnTo>
                <a:lnTo>
                  <a:pt x="330" y="873"/>
                </a:lnTo>
                <a:lnTo>
                  <a:pt x="339" y="873"/>
                </a:lnTo>
                <a:lnTo>
                  <a:pt x="348" y="872"/>
                </a:lnTo>
                <a:lnTo>
                  <a:pt x="357" y="870"/>
                </a:lnTo>
                <a:lnTo>
                  <a:pt x="357" y="870"/>
                </a:lnTo>
                <a:close/>
                <a:moveTo>
                  <a:pt x="411" y="35"/>
                </a:moveTo>
                <a:lnTo>
                  <a:pt x="411" y="35"/>
                </a:lnTo>
                <a:lnTo>
                  <a:pt x="416" y="35"/>
                </a:lnTo>
                <a:lnTo>
                  <a:pt x="421" y="33"/>
                </a:lnTo>
                <a:lnTo>
                  <a:pt x="431" y="29"/>
                </a:lnTo>
                <a:lnTo>
                  <a:pt x="441" y="23"/>
                </a:lnTo>
                <a:lnTo>
                  <a:pt x="452" y="16"/>
                </a:lnTo>
                <a:lnTo>
                  <a:pt x="462" y="9"/>
                </a:lnTo>
                <a:lnTo>
                  <a:pt x="472" y="4"/>
                </a:lnTo>
                <a:lnTo>
                  <a:pt x="477" y="1"/>
                </a:lnTo>
                <a:lnTo>
                  <a:pt x="483" y="0"/>
                </a:lnTo>
                <a:lnTo>
                  <a:pt x="487" y="0"/>
                </a:lnTo>
                <a:lnTo>
                  <a:pt x="493" y="0"/>
                </a:lnTo>
                <a:lnTo>
                  <a:pt x="493" y="0"/>
                </a:lnTo>
                <a:lnTo>
                  <a:pt x="497" y="1"/>
                </a:lnTo>
                <a:lnTo>
                  <a:pt x="502" y="4"/>
                </a:lnTo>
                <a:lnTo>
                  <a:pt x="506" y="7"/>
                </a:lnTo>
                <a:lnTo>
                  <a:pt x="510" y="12"/>
                </a:lnTo>
                <a:lnTo>
                  <a:pt x="517" y="20"/>
                </a:lnTo>
                <a:lnTo>
                  <a:pt x="524" y="30"/>
                </a:lnTo>
                <a:lnTo>
                  <a:pt x="530" y="40"/>
                </a:lnTo>
                <a:lnTo>
                  <a:pt x="538" y="50"/>
                </a:lnTo>
                <a:lnTo>
                  <a:pt x="545" y="58"/>
                </a:lnTo>
                <a:lnTo>
                  <a:pt x="550" y="61"/>
                </a:lnTo>
                <a:lnTo>
                  <a:pt x="554" y="63"/>
                </a:lnTo>
                <a:lnTo>
                  <a:pt x="554" y="63"/>
                </a:lnTo>
                <a:lnTo>
                  <a:pt x="560" y="65"/>
                </a:lnTo>
                <a:lnTo>
                  <a:pt x="565" y="65"/>
                </a:lnTo>
                <a:lnTo>
                  <a:pt x="576" y="66"/>
                </a:lnTo>
                <a:lnTo>
                  <a:pt x="588" y="64"/>
                </a:lnTo>
                <a:lnTo>
                  <a:pt x="600" y="62"/>
                </a:lnTo>
                <a:lnTo>
                  <a:pt x="611" y="60"/>
                </a:lnTo>
                <a:lnTo>
                  <a:pt x="623" y="58"/>
                </a:lnTo>
                <a:lnTo>
                  <a:pt x="629" y="58"/>
                </a:lnTo>
                <a:lnTo>
                  <a:pt x="634" y="58"/>
                </a:lnTo>
                <a:lnTo>
                  <a:pt x="639" y="61"/>
                </a:lnTo>
                <a:lnTo>
                  <a:pt x="643" y="63"/>
                </a:lnTo>
                <a:lnTo>
                  <a:pt x="643" y="63"/>
                </a:lnTo>
                <a:lnTo>
                  <a:pt x="647" y="66"/>
                </a:lnTo>
                <a:lnTo>
                  <a:pt x="650" y="70"/>
                </a:lnTo>
                <a:lnTo>
                  <a:pt x="654" y="74"/>
                </a:lnTo>
                <a:lnTo>
                  <a:pt x="655" y="79"/>
                </a:lnTo>
                <a:lnTo>
                  <a:pt x="658" y="90"/>
                </a:lnTo>
                <a:lnTo>
                  <a:pt x="661" y="103"/>
                </a:lnTo>
                <a:lnTo>
                  <a:pt x="663" y="114"/>
                </a:lnTo>
                <a:lnTo>
                  <a:pt x="666" y="126"/>
                </a:lnTo>
                <a:lnTo>
                  <a:pt x="671" y="136"/>
                </a:lnTo>
                <a:lnTo>
                  <a:pt x="673" y="141"/>
                </a:lnTo>
                <a:lnTo>
                  <a:pt x="677" y="144"/>
                </a:lnTo>
                <a:lnTo>
                  <a:pt x="677" y="144"/>
                </a:lnTo>
                <a:lnTo>
                  <a:pt x="681" y="149"/>
                </a:lnTo>
                <a:lnTo>
                  <a:pt x="685" y="151"/>
                </a:lnTo>
                <a:lnTo>
                  <a:pt x="695" y="155"/>
                </a:lnTo>
                <a:lnTo>
                  <a:pt x="706" y="158"/>
                </a:lnTo>
                <a:lnTo>
                  <a:pt x="719" y="160"/>
                </a:lnTo>
                <a:lnTo>
                  <a:pt x="731" y="163"/>
                </a:lnTo>
                <a:lnTo>
                  <a:pt x="742" y="166"/>
                </a:lnTo>
                <a:lnTo>
                  <a:pt x="747" y="168"/>
                </a:lnTo>
                <a:lnTo>
                  <a:pt x="752" y="171"/>
                </a:lnTo>
                <a:lnTo>
                  <a:pt x="755" y="174"/>
                </a:lnTo>
                <a:lnTo>
                  <a:pt x="759" y="178"/>
                </a:lnTo>
                <a:lnTo>
                  <a:pt x="759" y="178"/>
                </a:lnTo>
                <a:lnTo>
                  <a:pt x="761" y="183"/>
                </a:lnTo>
                <a:lnTo>
                  <a:pt x="763" y="187"/>
                </a:lnTo>
                <a:lnTo>
                  <a:pt x="763" y="193"/>
                </a:lnTo>
                <a:lnTo>
                  <a:pt x="763" y="199"/>
                </a:lnTo>
                <a:lnTo>
                  <a:pt x="762" y="210"/>
                </a:lnTo>
                <a:lnTo>
                  <a:pt x="760" y="222"/>
                </a:lnTo>
                <a:lnTo>
                  <a:pt x="758" y="234"/>
                </a:lnTo>
                <a:lnTo>
                  <a:pt x="755" y="246"/>
                </a:lnTo>
                <a:lnTo>
                  <a:pt x="755" y="257"/>
                </a:lnTo>
                <a:lnTo>
                  <a:pt x="756" y="262"/>
                </a:lnTo>
                <a:lnTo>
                  <a:pt x="759" y="266"/>
                </a:lnTo>
                <a:lnTo>
                  <a:pt x="759" y="266"/>
                </a:lnTo>
                <a:lnTo>
                  <a:pt x="761" y="272"/>
                </a:lnTo>
                <a:lnTo>
                  <a:pt x="763" y="275"/>
                </a:lnTo>
                <a:lnTo>
                  <a:pt x="771" y="283"/>
                </a:lnTo>
                <a:lnTo>
                  <a:pt x="780" y="290"/>
                </a:lnTo>
                <a:lnTo>
                  <a:pt x="791" y="297"/>
                </a:lnTo>
                <a:lnTo>
                  <a:pt x="801" y="304"/>
                </a:lnTo>
                <a:lnTo>
                  <a:pt x="810" y="312"/>
                </a:lnTo>
                <a:lnTo>
                  <a:pt x="815" y="315"/>
                </a:lnTo>
                <a:lnTo>
                  <a:pt x="817" y="320"/>
                </a:lnTo>
                <a:lnTo>
                  <a:pt x="819" y="324"/>
                </a:lnTo>
                <a:lnTo>
                  <a:pt x="821" y="329"/>
                </a:lnTo>
                <a:lnTo>
                  <a:pt x="821" y="329"/>
                </a:lnTo>
                <a:lnTo>
                  <a:pt x="821" y="335"/>
                </a:lnTo>
                <a:lnTo>
                  <a:pt x="821" y="339"/>
                </a:lnTo>
                <a:lnTo>
                  <a:pt x="820" y="344"/>
                </a:lnTo>
                <a:lnTo>
                  <a:pt x="818" y="349"/>
                </a:lnTo>
                <a:lnTo>
                  <a:pt x="812" y="360"/>
                </a:lnTo>
                <a:lnTo>
                  <a:pt x="805" y="370"/>
                </a:lnTo>
                <a:lnTo>
                  <a:pt x="799" y="380"/>
                </a:lnTo>
                <a:lnTo>
                  <a:pt x="793" y="390"/>
                </a:lnTo>
                <a:lnTo>
                  <a:pt x="788" y="401"/>
                </a:lnTo>
                <a:lnTo>
                  <a:pt x="787" y="405"/>
                </a:lnTo>
                <a:lnTo>
                  <a:pt x="787" y="411"/>
                </a:lnTo>
                <a:lnTo>
                  <a:pt x="787" y="411"/>
                </a:lnTo>
                <a:lnTo>
                  <a:pt x="787" y="416"/>
                </a:lnTo>
                <a:lnTo>
                  <a:pt x="788" y="421"/>
                </a:lnTo>
                <a:lnTo>
                  <a:pt x="793" y="432"/>
                </a:lnTo>
                <a:lnTo>
                  <a:pt x="799" y="442"/>
                </a:lnTo>
                <a:lnTo>
                  <a:pt x="805" y="451"/>
                </a:lnTo>
                <a:lnTo>
                  <a:pt x="812" y="461"/>
                </a:lnTo>
                <a:lnTo>
                  <a:pt x="818" y="471"/>
                </a:lnTo>
                <a:lnTo>
                  <a:pt x="820" y="477"/>
                </a:lnTo>
                <a:lnTo>
                  <a:pt x="821" y="482"/>
                </a:lnTo>
                <a:lnTo>
                  <a:pt x="821" y="487"/>
                </a:lnTo>
                <a:lnTo>
                  <a:pt x="821" y="492"/>
                </a:lnTo>
                <a:lnTo>
                  <a:pt x="821" y="492"/>
                </a:lnTo>
                <a:lnTo>
                  <a:pt x="819" y="497"/>
                </a:lnTo>
                <a:lnTo>
                  <a:pt x="817" y="501"/>
                </a:lnTo>
                <a:lnTo>
                  <a:pt x="815" y="506"/>
                </a:lnTo>
                <a:lnTo>
                  <a:pt x="810" y="510"/>
                </a:lnTo>
                <a:lnTo>
                  <a:pt x="801" y="517"/>
                </a:lnTo>
                <a:lnTo>
                  <a:pt x="791" y="524"/>
                </a:lnTo>
                <a:lnTo>
                  <a:pt x="780" y="531"/>
                </a:lnTo>
                <a:lnTo>
                  <a:pt x="771" y="538"/>
                </a:lnTo>
                <a:lnTo>
                  <a:pt x="763" y="546"/>
                </a:lnTo>
                <a:lnTo>
                  <a:pt x="761" y="550"/>
                </a:lnTo>
                <a:lnTo>
                  <a:pt x="759" y="555"/>
                </a:lnTo>
                <a:lnTo>
                  <a:pt x="759" y="555"/>
                </a:lnTo>
                <a:lnTo>
                  <a:pt x="756" y="559"/>
                </a:lnTo>
                <a:lnTo>
                  <a:pt x="755" y="565"/>
                </a:lnTo>
                <a:lnTo>
                  <a:pt x="755" y="575"/>
                </a:lnTo>
                <a:lnTo>
                  <a:pt x="758" y="587"/>
                </a:lnTo>
                <a:lnTo>
                  <a:pt x="760" y="599"/>
                </a:lnTo>
                <a:lnTo>
                  <a:pt x="762" y="612"/>
                </a:lnTo>
                <a:lnTo>
                  <a:pt x="763" y="623"/>
                </a:lnTo>
                <a:lnTo>
                  <a:pt x="763" y="629"/>
                </a:lnTo>
                <a:lnTo>
                  <a:pt x="763" y="633"/>
                </a:lnTo>
                <a:lnTo>
                  <a:pt x="761" y="638"/>
                </a:lnTo>
                <a:lnTo>
                  <a:pt x="759" y="643"/>
                </a:lnTo>
                <a:lnTo>
                  <a:pt x="759" y="643"/>
                </a:lnTo>
                <a:lnTo>
                  <a:pt x="755" y="647"/>
                </a:lnTo>
                <a:lnTo>
                  <a:pt x="752" y="651"/>
                </a:lnTo>
                <a:lnTo>
                  <a:pt x="747" y="653"/>
                </a:lnTo>
                <a:lnTo>
                  <a:pt x="742" y="655"/>
                </a:lnTo>
                <a:lnTo>
                  <a:pt x="731" y="659"/>
                </a:lnTo>
                <a:lnTo>
                  <a:pt x="719" y="661"/>
                </a:lnTo>
                <a:lnTo>
                  <a:pt x="707" y="663"/>
                </a:lnTo>
                <a:lnTo>
                  <a:pt x="695" y="665"/>
                </a:lnTo>
                <a:lnTo>
                  <a:pt x="686" y="670"/>
                </a:lnTo>
                <a:lnTo>
                  <a:pt x="681" y="673"/>
                </a:lnTo>
                <a:lnTo>
                  <a:pt x="677" y="677"/>
                </a:lnTo>
                <a:lnTo>
                  <a:pt x="677" y="677"/>
                </a:lnTo>
                <a:lnTo>
                  <a:pt x="673" y="680"/>
                </a:lnTo>
                <a:lnTo>
                  <a:pt x="671" y="685"/>
                </a:lnTo>
                <a:lnTo>
                  <a:pt x="666" y="695"/>
                </a:lnTo>
                <a:lnTo>
                  <a:pt x="663" y="706"/>
                </a:lnTo>
                <a:lnTo>
                  <a:pt x="661" y="718"/>
                </a:lnTo>
                <a:lnTo>
                  <a:pt x="658" y="730"/>
                </a:lnTo>
                <a:lnTo>
                  <a:pt x="656" y="742"/>
                </a:lnTo>
                <a:lnTo>
                  <a:pt x="654" y="746"/>
                </a:lnTo>
                <a:lnTo>
                  <a:pt x="650" y="751"/>
                </a:lnTo>
                <a:lnTo>
                  <a:pt x="647" y="756"/>
                </a:lnTo>
                <a:lnTo>
                  <a:pt x="643" y="758"/>
                </a:lnTo>
                <a:lnTo>
                  <a:pt x="643" y="758"/>
                </a:lnTo>
                <a:lnTo>
                  <a:pt x="639" y="761"/>
                </a:lnTo>
                <a:lnTo>
                  <a:pt x="634" y="762"/>
                </a:lnTo>
                <a:lnTo>
                  <a:pt x="629" y="764"/>
                </a:lnTo>
                <a:lnTo>
                  <a:pt x="623" y="764"/>
                </a:lnTo>
                <a:lnTo>
                  <a:pt x="611" y="761"/>
                </a:lnTo>
                <a:lnTo>
                  <a:pt x="600" y="759"/>
                </a:lnTo>
                <a:lnTo>
                  <a:pt x="588" y="757"/>
                </a:lnTo>
                <a:lnTo>
                  <a:pt x="576" y="756"/>
                </a:lnTo>
                <a:lnTo>
                  <a:pt x="565" y="756"/>
                </a:lnTo>
                <a:lnTo>
                  <a:pt x="560" y="757"/>
                </a:lnTo>
                <a:lnTo>
                  <a:pt x="554" y="758"/>
                </a:lnTo>
                <a:lnTo>
                  <a:pt x="554" y="758"/>
                </a:lnTo>
                <a:lnTo>
                  <a:pt x="550" y="760"/>
                </a:lnTo>
                <a:lnTo>
                  <a:pt x="546" y="764"/>
                </a:lnTo>
                <a:lnTo>
                  <a:pt x="538" y="770"/>
                </a:lnTo>
                <a:lnTo>
                  <a:pt x="530" y="781"/>
                </a:lnTo>
                <a:lnTo>
                  <a:pt x="524" y="791"/>
                </a:lnTo>
                <a:lnTo>
                  <a:pt x="518" y="801"/>
                </a:lnTo>
                <a:lnTo>
                  <a:pt x="510" y="810"/>
                </a:lnTo>
                <a:lnTo>
                  <a:pt x="506" y="814"/>
                </a:lnTo>
                <a:lnTo>
                  <a:pt x="502" y="817"/>
                </a:lnTo>
                <a:lnTo>
                  <a:pt x="497" y="819"/>
                </a:lnTo>
                <a:lnTo>
                  <a:pt x="493" y="821"/>
                </a:lnTo>
                <a:lnTo>
                  <a:pt x="493" y="821"/>
                </a:lnTo>
                <a:lnTo>
                  <a:pt x="487" y="822"/>
                </a:lnTo>
                <a:lnTo>
                  <a:pt x="483" y="821"/>
                </a:lnTo>
                <a:lnTo>
                  <a:pt x="477" y="819"/>
                </a:lnTo>
                <a:lnTo>
                  <a:pt x="472" y="817"/>
                </a:lnTo>
                <a:lnTo>
                  <a:pt x="462" y="811"/>
                </a:lnTo>
                <a:lnTo>
                  <a:pt x="452" y="805"/>
                </a:lnTo>
                <a:lnTo>
                  <a:pt x="441" y="798"/>
                </a:lnTo>
                <a:lnTo>
                  <a:pt x="431" y="792"/>
                </a:lnTo>
                <a:lnTo>
                  <a:pt x="421" y="787"/>
                </a:lnTo>
                <a:lnTo>
                  <a:pt x="416" y="787"/>
                </a:lnTo>
                <a:lnTo>
                  <a:pt x="411" y="786"/>
                </a:lnTo>
                <a:lnTo>
                  <a:pt x="411" y="786"/>
                </a:lnTo>
                <a:lnTo>
                  <a:pt x="406" y="787"/>
                </a:lnTo>
                <a:lnTo>
                  <a:pt x="400" y="787"/>
                </a:lnTo>
                <a:lnTo>
                  <a:pt x="390" y="792"/>
                </a:lnTo>
                <a:lnTo>
                  <a:pt x="380" y="798"/>
                </a:lnTo>
                <a:lnTo>
                  <a:pt x="370" y="805"/>
                </a:lnTo>
                <a:lnTo>
                  <a:pt x="359" y="811"/>
                </a:lnTo>
                <a:lnTo>
                  <a:pt x="350" y="817"/>
                </a:lnTo>
                <a:lnTo>
                  <a:pt x="344" y="819"/>
                </a:lnTo>
                <a:lnTo>
                  <a:pt x="340" y="821"/>
                </a:lnTo>
                <a:lnTo>
                  <a:pt x="334" y="822"/>
                </a:lnTo>
                <a:lnTo>
                  <a:pt x="330" y="821"/>
                </a:lnTo>
                <a:lnTo>
                  <a:pt x="330" y="821"/>
                </a:lnTo>
                <a:lnTo>
                  <a:pt x="324" y="819"/>
                </a:lnTo>
                <a:lnTo>
                  <a:pt x="319" y="817"/>
                </a:lnTo>
                <a:lnTo>
                  <a:pt x="316" y="814"/>
                </a:lnTo>
                <a:lnTo>
                  <a:pt x="311" y="810"/>
                </a:lnTo>
                <a:lnTo>
                  <a:pt x="304" y="801"/>
                </a:lnTo>
                <a:lnTo>
                  <a:pt x="298" y="791"/>
                </a:lnTo>
                <a:lnTo>
                  <a:pt x="291" y="781"/>
                </a:lnTo>
                <a:lnTo>
                  <a:pt x="284" y="770"/>
                </a:lnTo>
                <a:lnTo>
                  <a:pt x="276" y="764"/>
                </a:lnTo>
                <a:lnTo>
                  <a:pt x="271" y="760"/>
                </a:lnTo>
                <a:lnTo>
                  <a:pt x="267" y="758"/>
                </a:lnTo>
                <a:lnTo>
                  <a:pt x="267" y="758"/>
                </a:lnTo>
                <a:lnTo>
                  <a:pt x="262" y="757"/>
                </a:lnTo>
                <a:lnTo>
                  <a:pt x="257" y="756"/>
                </a:lnTo>
                <a:lnTo>
                  <a:pt x="246" y="756"/>
                </a:lnTo>
                <a:lnTo>
                  <a:pt x="234" y="757"/>
                </a:lnTo>
                <a:lnTo>
                  <a:pt x="222" y="759"/>
                </a:lnTo>
                <a:lnTo>
                  <a:pt x="210" y="762"/>
                </a:lnTo>
                <a:lnTo>
                  <a:pt x="198" y="764"/>
                </a:lnTo>
                <a:lnTo>
                  <a:pt x="193" y="764"/>
                </a:lnTo>
                <a:lnTo>
                  <a:pt x="188" y="762"/>
                </a:lnTo>
                <a:lnTo>
                  <a:pt x="184" y="761"/>
                </a:lnTo>
                <a:lnTo>
                  <a:pt x="179" y="758"/>
                </a:lnTo>
                <a:lnTo>
                  <a:pt x="179" y="758"/>
                </a:lnTo>
                <a:lnTo>
                  <a:pt x="174" y="756"/>
                </a:lnTo>
                <a:lnTo>
                  <a:pt x="171" y="751"/>
                </a:lnTo>
                <a:lnTo>
                  <a:pt x="169" y="746"/>
                </a:lnTo>
                <a:lnTo>
                  <a:pt x="166" y="742"/>
                </a:lnTo>
                <a:lnTo>
                  <a:pt x="163" y="730"/>
                </a:lnTo>
                <a:lnTo>
                  <a:pt x="161" y="719"/>
                </a:lnTo>
                <a:lnTo>
                  <a:pt x="158" y="706"/>
                </a:lnTo>
                <a:lnTo>
                  <a:pt x="156" y="695"/>
                </a:lnTo>
                <a:lnTo>
                  <a:pt x="152" y="685"/>
                </a:lnTo>
                <a:lnTo>
                  <a:pt x="148" y="680"/>
                </a:lnTo>
                <a:lnTo>
                  <a:pt x="145" y="677"/>
                </a:lnTo>
                <a:lnTo>
                  <a:pt x="145" y="677"/>
                </a:lnTo>
                <a:lnTo>
                  <a:pt x="141" y="673"/>
                </a:lnTo>
                <a:lnTo>
                  <a:pt x="137" y="670"/>
                </a:lnTo>
                <a:lnTo>
                  <a:pt x="126" y="665"/>
                </a:lnTo>
                <a:lnTo>
                  <a:pt x="115" y="663"/>
                </a:lnTo>
                <a:lnTo>
                  <a:pt x="102" y="661"/>
                </a:lnTo>
                <a:lnTo>
                  <a:pt x="91" y="659"/>
                </a:lnTo>
                <a:lnTo>
                  <a:pt x="80" y="655"/>
                </a:lnTo>
                <a:lnTo>
                  <a:pt x="75" y="653"/>
                </a:lnTo>
                <a:lnTo>
                  <a:pt x="71" y="651"/>
                </a:lnTo>
                <a:lnTo>
                  <a:pt x="66" y="647"/>
                </a:lnTo>
                <a:lnTo>
                  <a:pt x="63" y="643"/>
                </a:lnTo>
                <a:lnTo>
                  <a:pt x="63" y="643"/>
                </a:lnTo>
                <a:lnTo>
                  <a:pt x="60" y="638"/>
                </a:lnTo>
                <a:lnTo>
                  <a:pt x="59" y="633"/>
                </a:lnTo>
                <a:lnTo>
                  <a:pt x="58" y="629"/>
                </a:lnTo>
                <a:lnTo>
                  <a:pt x="58" y="623"/>
                </a:lnTo>
                <a:lnTo>
                  <a:pt x="59" y="612"/>
                </a:lnTo>
                <a:lnTo>
                  <a:pt x="61" y="599"/>
                </a:lnTo>
                <a:lnTo>
                  <a:pt x="65" y="588"/>
                </a:lnTo>
                <a:lnTo>
                  <a:pt x="66" y="575"/>
                </a:lnTo>
                <a:lnTo>
                  <a:pt x="66" y="565"/>
                </a:lnTo>
                <a:lnTo>
                  <a:pt x="65" y="559"/>
                </a:lnTo>
                <a:lnTo>
                  <a:pt x="64" y="555"/>
                </a:lnTo>
                <a:lnTo>
                  <a:pt x="64" y="555"/>
                </a:lnTo>
                <a:lnTo>
                  <a:pt x="61" y="550"/>
                </a:lnTo>
                <a:lnTo>
                  <a:pt x="58" y="546"/>
                </a:lnTo>
                <a:lnTo>
                  <a:pt x="50" y="538"/>
                </a:lnTo>
                <a:lnTo>
                  <a:pt x="41" y="531"/>
                </a:lnTo>
                <a:lnTo>
                  <a:pt x="31" y="524"/>
                </a:lnTo>
                <a:lnTo>
                  <a:pt x="20" y="517"/>
                </a:lnTo>
                <a:lnTo>
                  <a:pt x="11" y="510"/>
                </a:lnTo>
                <a:lnTo>
                  <a:pt x="8" y="506"/>
                </a:lnTo>
                <a:lnTo>
                  <a:pt x="4" y="501"/>
                </a:lnTo>
                <a:lnTo>
                  <a:pt x="2" y="497"/>
                </a:lnTo>
                <a:lnTo>
                  <a:pt x="1" y="492"/>
                </a:lnTo>
                <a:lnTo>
                  <a:pt x="1" y="492"/>
                </a:lnTo>
                <a:lnTo>
                  <a:pt x="0" y="487"/>
                </a:lnTo>
                <a:lnTo>
                  <a:pt x="1" y="482"/>
                </a:lnTo>
                <a:lnTo>
                  <a:pt x="2" y="477"/>
                </a:lnTo>
                <a:lnTo>
                  <a:pt x="4" y="471"/>
                </a:lnTo>
                <a:lnTo>
                  <a:pt x="9" y="461"/>
                </a:lnTo>
                <a:lnTo>
                  <a:pt x="16" y="452"/>
                </a:lnTo>
                <a:lnTo>
                  <a:pt x="24" y="442"/>
                </a:lnTo>
                <a:lnTo>
                  <a:pt x="29" y="432"/>
                </a:lnTo>
                <a:lnTo>
                  <a:pt x="33" y="421"/>
                </a:lnTo>
                <a:lnTo>
                  <a:pt x="34" y="416"/>
                </a:lnTo>
                <a:lnTo>
                  <a:pt x="34" y="411"/>
                </a:lnTo>
                <a:lnTo>
                  <a:pt x="34" y="411"/>
                </a:lnTo>
                <a:lnTo>
                  <a:pt x="34" y="405"/>
                </a:lnTo>
                <a:lnTo>
                  <a:pt x="33" y="401"/>
                </a:lnTo>
                <a:lnTo>
                  <a:pt x="29" y="390"/>
                </a:lnTo>
                <a:lnTo>
                  <a:pt x="24" y="380"/>
                </a:lnTo>
                <a:lnTo>
                  <a:pt x="16" y="370"/>
                </a:lnTo>
                <a:lnTo>
                  <a:pt x="9" y="360"/>
                </a:lnTo>
                <a:lnTo>
                  <a:pt x="4" y="349"/>
                </a:lnTo>
                <a:lnTo>
                  <a:pt x="2" y="345"/>
                </a:lnTo>
                <a:lnTo>
                  <a:pt x="1" y="339"/>
                </a:lnTo>
                <a:lnTo>
                  <a:pt x="0" y="335"/>
                </a:lnTo>
                <a:lnTo>
                  <a:pt x="1" y="329"/>
                </a:lnTo>
                <a:lnTo>
                  <a:pt x="1" y="329"/>
                </a:lnTo>
                <a:lnTo>
                  <a:pt x="2" y="324"/>
                </a:lnTo>
                <a:lnTo>
                  <a:pt x="4" y="320"/>
                </a:lnTo>
                <a:lnTo>
                  <a:pt x="8" y="315"/>
                </a:lnTo>
                <a:lnTo>
                  <a:pt x="11" y="312"/>
                </a:lnTo>
                <a:lnTo>
                  <a:pt x="20" y="304"/>
                </a:lnTo>
                <a:lnTo>
                  <a:pt x="31" y="297"/>
                </a:lnTo>
                <a:lnTo>
                  <a:pt x="41" y="291"/>
                </a:lnTo>
                <a:lnTo>
                  <a:pt x="50" y="283"/>
                </a:lnTo>
                <a:lnTo>
                  <a:pt x="58" y="275"/>
                </a:lnTo>
                <a:lnTo>
                  <a:pt x="61" y="272"/>
                </a:lnTo>
                <a:lnTo>
                  <a:pt x="64" y="266"/>
                </a:lnTo>
                <a:lnTo>
                  <a:pt x="64" y="266"/>
                </a:lnTo>
                <a:lnTo>
                  <a:pt x="65" y="262"/>
                </a:lnTo>
                <a:lnTo>
                  <a:pt x="66" y="257"/>
                </a:lnTo>
                <a:lnTo>
                  <a:pt x="66" y="246"/>
                </a:lnTo>
                <a:lnTo>
                  <a:pt x="65" y="234"/>
                </a:lnTo>
                <a:lnTo>
                  <a:pt x="61" y="222"/>
                </a:lnTo>
                <a:lnTo>
                  <a:pt x="59" y="210"/>
                </a:lnTo>
                <a:lnTo>
                  <a:pt x="58" y="199"/>
                </a:lnTo>
                <a:lnTo>
                  <a:pt x="58" y="193"/>
                </a:lnTo>
                <a:lnTo>
                  <a:pt x="59" y="187"/>
                </a:lnTo>
                <a:lnTo>
                  <a:pt x="60" y="183"/>
                </a:lnTo>
                <a:lnTo>
                  <a:pt x="63" y="178"/>
                </a:lnTo>
                <a:lnTo>
                  <a:pt x="63" y="178"/>
                </a:lnTo>
                <a:lnTo>
                  <a:pt x="66" y="174"/>
                </a:lnTo>
                <a:lnTo>
                  <a:pt x="71" y="171"/>
                </a:lnTo>
                <a:lnTo>
                  <a:pt x="75" y="168"/>
                </a:lnTo>
                <a:lnTo>
                  <a:pt x="80" y="166"/>
                </a:lnTo>
                <a:lnTo>
                  <a:pt x="91" y="163"/>
                </a:lnTo>
                <a:lnTo>
                  <a:pt x="102" y="160"/>
                </a:lnTo>
                <a:lnTo>
                  <a:pt x="115" y="158"/>
                </a:lnTo>
                <a:lnTo>
                  <a:pt x="126" y="155"/>
                </a:lnTo>
                <a:lnTo>
                  <a:pt x="137" y="151"/>
                </a:lnTo>
                <a:lnTo>
                  <a:pt x="141" y="149"/>
                </a:lnTo>
                <a:lnTo>
                  <a:pt x="145" y="144"/>
                </a:lnTo>
                <a:lnTo>
                  <a:pt x="145" y="144"/>
                </a:lnTo>
                <a:lnTo>
                  <a:pt x="148" y="141"/>
                </a:lnTo>
                <a:lnTo>
                  <a:pt x="152" y="136"/>
                </a:lnTo>
                <a:lnTo>
                  <a:pt x="155" y="126"/>
                </a:lnTo>
                <a:lnTo>
                  <a:pt x="158" y="114"/>
                </a:lnTo>
                <a:lnTo>
                  <a:pt x="161" y="103"/>
                </a:lnTo>
                <a:lnTo>
                  <a:pt x="163" y="90"/>
                </a:lnTo>
                <a:lnTo>
                  <a:pt x="166" y="79"/>
                </a:lnTo>
                <a:lnTo>
                  <a:pt x="169" y="74"/>
                </a:lnTo>
                <a:lnTo>
                  <a:pt x="171" y="70"/>
                </a:lnTo>
                <a:lnTo>
                  <a:pt x="174" y="66"/>
                </a:lnTo>
                <a:lnTo>
                  <a:pt x="179" y="63"/>
                </a:lnTo>
                <a:lnTo>
                  <a:pt x="179" y="63"/>
                </a:lnTo>
                <a:lnTo>
                  <a:pt x="184" y="61"/>
                </a:lnTo>
                <a:lnTo>
                  <a:pt x="188" y="58"/>
                </a:lnTo>
                <a:lnTo>
                  <a:pt x="193" y="58"/>
                </a:lnTo>
                <a:lnTo>
                  <a:pt x="198" y="58"/>
                </a:lnTo>
                <a:lnTo>
                  <a:pt x="210" y="60"/>
                </a:lnTo>
                <a:lnTo>
                  <a:pt x="222" y="62"/>
                </a:lnTo>
                <a:lnTo>
                  <a:pt x="234" y="64"/>
                </a:lnTo>
                <a:lnTo>
                  <a:pt x="246" y="66"/>
                </a:lnTo>
                <a:lnTo>
                  <a:pt x="257" y="65"/>
                </a:lnTo>
                <a:lnTo>
                  <a:pt x="262" y="65"/>
                </a:lnTo>
                <a:lnTo>
                  <a:pt x="267" y="63"/>
                </a:lnTo>
                <a:lnTo>
                  <a:pt x="267" y="63"/>
                </a:lnTo>
                <a:lnTo>
                  <a:pt x="271" y="61"/>
                </a:lnTo>
                <a:lnTo>
                  <a:pt x="276" y="58"/>
                </a:lnTo>
                <a:lnTo>
                  <a:pt x="284" y="50"/>
                </a:lnTo>
                <a:lnTo>
                  <a:pt x="291" y="40"/>
                </a:lnTo>
                <a:lnTo>
                  <a:pt x="298" y="30"/>
                </a:lnTo>
                <a:lnTo>
                  <a:pt x="304" y="21"/>
                </a:lnTo>
                <a:lnTo>
                  <a:pt x="311" y="12"/>
                </a:lnTo>
                <a:lnTo>
                  <a:pt x="316" y="7"/>
                </a:lnTo>
                <a:lnTo>
                  <a:pt x="319" y="4"/>
                </a:lnTo>
                <a:lnTo>
                  <a:pt x="324" y="1"/>
                </a:lnTo>
                <a:lnTo>
                  <a:pt x="330" y="0"/>
                </a:lnTo>
                <a:lnTo>
                  <a:pt x="330" y="0"/>
                </a:lnTo>
                <a:lnTo>
                  <a:pt x="334" y="0"/>
                </a:lnTo>
                <a:lnTo>
                  <a:pt x="340" y="0"/>
                </a:lnTo>
                <a:lnTo>
                  <a:pt x="344" y="1"/>
                </a:lnTo>
                <a:lnTo>
                  <a:pt x="350" y="4"/>
                </a:lnTo>
                <a:lnTo>
                  <a:pt x="359" y="9"/>
                </a:lnTo>
                <a:lnTo>
                  <a:pt x="370" y="16"/>
                </a:lnTo>
                <a:lnTo>
                  <a:pt x="380" y="23"/>
                </a:lnTo>
                <a:lnTo>
                  <a:pt x="390" y="29"/>
                </a:lnTo>
                <a:lnTo>
                  <a:pt x="400" y="33"/>
                </a:lnTo>
                <a:lnTo>
                  <a:pt x="406" y="35"/>
                </a:lnTo>
                <a:lnTo>
                  <a:pt x="411" y="35"/>
                </a:lnTo>
                <a:lnTo>
                  <a:pt x="411" y="35"/>
                </a:lnTo>
                <a:close/>
                <a:moveTo>
                  <a:pt x="522" y="143"/>
                </a:moveTo>
                <a:lnTo>
                  <a:pt x="522" y="143"/>
                </a:lnTo>
                <a:lnTo>
                  <a:pt x="504" y="136"/>
                </a:lnTo>
                <a:lnTo>
                  <a:pt x="486" y="130"/>
                </a:lnTo>
                <a:lnTo>
                  <a:pt x="468" y="126"/>
                </a:lnTo>
                <a:lnTo>
                  <a:pt x="451" y="122"/>
                </a:lnTo>
                <a:lnTo>
                  <a:pt x="432" y="121"/>
                </a:lnTo>
                <a:lnTo>
                  <a:pt x="414" y="120"/>
                </a:lnTo>
                <a:lnTo>
                  <a:pt x="397" y="120"/>
                </a:lnTo>
                <a:lnTo>
                  <a:pt x="380" y="122"/>
                </a:lnTo>
                <a:lnTo>
                  <a:pt x="362" y="125"/>
                </a:lnTo>
                <a:lnTo>
                  <a:pt x="344" y="128"/>
                </a:lnTo>
                <a:lnTo>
                  <a:pt x="328" y="133"/>
                </a:lnTo>
                <a:lnTo>
                  <a:pt x="311" y="138"/>
                </a:lnTo>
                <a:lnTo>
                  <a:pt x="295" y="144"/>
                </a:lnTo>
                <a:lnTo>
                  <a:pt x="281" y="152"/>
                </a:lnTo>
                <a:lnTo>
                  <a:pt x="265" y="160"/>
                </a:lnTo>
                <a:lnTo>
                  <a:pt x="251" y="169"/>
                </a:lnTo>
                <a:lnTo>
                  <a:pt x="236" y="178"/>
                </a:lnTo>
                <a:lnTo>
                  <a:pt x="223" y="190"/>
                </a:lnTo>
                <a:lnTo>
                  <a:pt x="210" y="201"/>
                </a:lnTo>
                <a:lnTo>
                  <a:pt x="198" y="214"/>
                </a:lnTo>
                <a:lnTo>
                  <a:pt x="187" y="226"/>
                </a:lnTo>
                <a:lnTo>
                  <a:pt x="176" y="240"/>
                </a:lnTo>
                <a:lnTo>
                  <a:pt x="166" y="255"/>
                </a:lnTo>
                <a:lnTo>
                  <a:pt x="157" y="270"/>
                </a:lnTo>
                <a:lnTo>
                  <a:pt x="149" y="284"/>
                </a:lnTo>
                <a:lnTo>
                  <a:pt x="141" y="300"/>
                </a:lnTo>
                <a:lnTo>
                  <a:pt x="136" y="317"/>
                </a:lnTo>
                <a:lnTo>
                  <a:pt x="130" y="335"/>
                </a:lnTo>
                <a:lnTo>
                  <a:pt x="126" y="353"/>
                </a:lnTo>
                <a:lnTo>
                  <a:pt x="123" y="371"/>
                </a:lnTo>
                <a:lnTo>
                  <a:pt x="121" y="389"/>
                </a:lnTo>
                <a:lnTo>
                  <a:pt x="121" y="409"/>
                </a:lnTo>
                <a:lnTo>
                  <a:pt x="121" y="409"/>
                </a:lnTo>
                <a:lnTo>
                  <a:pt x="121" y="428"/>
                </a:lnTo>
                <a:lnTo>
                  <a:pt x="123" y="446"/>
                </a:lnTo>
                <a:lnTo>
                  <a:pt x="125" y="465"/>
                </a:lnTo>
                <a:lnTo>
                  <a:pt x="130" y="483"/>
                </a:lnTo>
                <a:lnTo>
                  <a:pt x="134" y="500"/>
                </a:lnTo>
                <a:lnTo>
                  <a:pt x="140" y="517"/>
                </a:lnTo>
                <a:lnTo>
                  <a:pt x="147" y="533"/>
                </a:lnTo>
                <a:lnTo>
                  <a:pt x="155" y="549"/>
                </a:lnTo>
                <a:lnTo>
                  <a:pt x="164" y="564"/>
                </a:lnTo>
                <a:lnTo>
                  <a:pt x="174" y="579"/>
                </a:lnTo>
                <a:lnTo>
                  <a:pt x="185" y="592"/>
                </a:lnTo>
                <a:lnTo>
                  <a:pt x="196" y="606"/>
                </a:lnTo>
                <a:lnTo>
                  <a:pt x="209" y="619"/>
                </a:lnTo>
                <a:lnTo>
                  <a:pt x="221" y="630"/>
                </a:lnTo>
                <a:lnTo>
                  <a:pt x="235" y="641"/>
                </a:lnTo>
                <a:lnTo>
                  <a:pt x="249" y="651"/>
                </a:lnTo>
                <a:lnTo>
                  <a:pt x="263" y="661"/>
                </a:lnTo>
                <a:lnTo>
                  <a:pt x="278" y="669"/>
                </a:lnTo>
                <a:lnTo>
                  <a:pt x="294" y="676"/>
                </a:lnTo>
                <a:lnTo>
                  <a:pt x="310" y="683"/>
                </a:lnTo>
                <a:lnTo>
                  <a:pt x="326" y="688"/>
                </a:lnTo>
                <a:lnTo>
                  <a:pt x="343" y="693"/>
                </a:lnTo>
                <a:lnTo>
                  <a:pt x="360" y="696"/>
                </a:lnTo>
                <a:lnTo>
                  <a:pt x="378" y="700"/>
                </a:lnTo>
                <a:lnTo>
                  <a:pt x="396" y="701"/>
                </a:lnTo>
                <a:lnTo>
                  <a:pt x="413" y="701"/>
                </a:lnTo>
                <a:lnTo>
                  <a:pt x="431" y="701"/>
                </a:lnTo>
                <a:lnTo>
                  <a:pt x="449" y="698"/>
                </a:lnTo>
                <a:lnTo>
                  <a:pt x="468" y="695"/>
                </a:lnTo>
                <a:lnTo>
                  <a:pt x="486" y="692"/>
                </a:lnTo>
                <a:lnTo>
                  <a:pt x="504" y="686"/>
                </a:lnTo>
                <a:lnTo>
                  <a:pt x="522" y="679"/>
                </a:lnTo>
                <a:lnTo>
                  <a:pt x="522" y="679"/>
                </a:lnTo>
                <a:lnTo>
                  <a:pt x="540" y="671"/>
                </a:lnTo>
                <a:lnTo>
                  <a:pt x="557" y="662"/>
                </a:lnTo>
                <a:lnTo>
                  <a:pt x="573" y="652"/>
                </a:lnTo>
                <a:lnTo>
                  <a:pt x="588" y="641"/>
                </a:lnTo>
                <a:lnTo>
                  <a:pt x="601" y="630"/>
                </a:lnTo>
                <a:lnTo>
                  <a:pt x="615" y="617"/>
                </a:lnTo>
                <a:lnTo>
                  <a:pt x="627" y="605"/>
                </a:lnTo>
                <a:lnTo>
                  <a:pt x="639" y="591"/>
                </a:lnTo>
                <a:lnTo>
                  <a:pt x="649" y="578"/>
                </a:lnTo>
                <a:lnTo>
                  <a:pt x="658" y="563"/>
                </a:lnTo>
                <a:lnTo>
                  <a:pt x="667" y="548"/>
                </a:lnTo>
                <a:lnTo>
                  <a:pt x="674" y="532"/>
                </a:lnTo>
                <a:lnTo>
                  <a:pt x="681" y="516"/>
                </a:lnTo>
                <a:lnTo>
                  <a:pt x="687" y="500"/>
                </a:lnTo>
                <a:lnTo>
                  <a:pt x="693" y="483"/>
                </a:lnTo>
                <a:lnTo>
                  <a:pt x="696" y="466"/>
                </a:lnTo>
                <a:lnTo>
                  <a:pt x="698" y="449"/>
                </a:lnTo>
                <a:lnTo>
                  <a:pt x="700" y="432"/>
                </a:lnTo>
                <a:lnTo>
                  <a:pt x="702" y="414"/>
                </a:lnTo>
                <a:lnTo>
                  <a:pt x="700" y="397"/>
                </a:lnTo>
                <a:lnTo>
                  <a:pt x="699" y="379"/>
                </a:lnTo>
                <a:lnTo>
                  <a:pt x="697" y="362"/>
                </a:lnTo>
                <a:lnTo>
                  <a:pt x="694" y="345"/>
                </a:lnTo>
                <a:lnTo>
                  <a:pt x="689" y="328"/>
                </a:lnTo>
                <a:lnTo>
                  <a:pt x="685" y="312"/>
                </a:lnTo>
                <a:lnTo>
                  <a:pt x="678" y="295"/>
                </a:lnTo>
                <a:lnTo>
                  <a:pt x="670" y="279"/>
                </a:lnTo>
                <a:lnTo>
                  <a:pt x="661" y="263"/>
                </a:lnTo>
                <a:lnTo>
                  <a:pt x="651" y="247"/>
                </a:lnTo>
                <a:lnTo>
                  <a:pt x="640" y="232"/>
                </a:lnTo>
                <a:lnTo>
                  <a:pt x="629" y="218"/>
                </a:lnTo>
                <a:lnTo>
                  <a:pt x="615" y="203"/>
                </a:lnTo>
                <a:lnTo>
                  <a:pt x="615" y="203"/>
                </a:lnTo>
                <a:lnTo>
                  <a:pt x="605" y="194"/>
                </a:lnTo>
                <a:lnTo>
                  <a:pt x="594" y="185"/>
                </a:lnTo>
                <a:lnTo>
                  <a:pt x="572" y="168"/>
                </a:lnTo>
                <a:lnTo>
                  <a:pt x="548" y="154"/>
                </a:lnTo>
                <a:lnTo>
                  <a:pt x="522" y="143"/>
                </a:lnTo>
                <a:lnTo>
                  <a:pt x="522" y="143"/>
                </a:lnTo>
                <a:close/>
                <a:moveTo>
                  <a:pt x="411" y="173"/>
                </a:moveTo>
                <a:lnTo>
                  <a:pt x="411" y="173"/>
                </a:lnTo>
                <a:lnTo>
                  <a:pt x="436" y="174"/>
                </a:lnTo>
                <a:lnTo>
                  <a:pt x="459" y="177"/>
                </a:lnTo>
                <a:lnTo>
                  <a:pt x="481" y="183"/>
                </a:lnTo>
                <a:lnTo>
                  <a:pt x="503" y="191"/>
                </a:lnTo>
                <a:lnTo>
                  <a:pt x="525" y="201"/>
                </a:lnTo>
                <a:lnTo>
                  <a:pt x="544" y="214"/>
                </a:lnTo>
                <a:lnTo>
                  <a:pt x="562" y="227"/>
                </a:lnTo>
                <a:lnTo>
                  <a:pt x="580" y="242"/>
                </a:lnTo>
                <a:lnTo>
                  <a:pt x="594" y="259"/>
                </a:lnTo>
                <a:lnTo>
                  <a:pt x="608" y="278"/>
                </a:lnTo>
                <a:lnTo>
                  <a:pt x="621" y="297"/>
                </a:lnTo>
                <a:lnTo>
                  <a:pt x="631" y="317"/>
                </a:lnTo>
                <a:lnTo>
                  <a:pt x="639" y="340"/>
                </a:lnTo>
                <a:lnTo>
                  <a:pt x="645" y="363"/>
                </a:lnTo>
                <a:lnTo>
                  <a:pt x="648" y="386"/>
                </a:lnTo>
                <a:lnTo>
                  <a:pt x="649" y="411"/>
                </a:lnTo>
                <a:lnTo>
                  <a:pt x="649" y="411"/>
                </a:lnTo>
                <a:lnTo>
                  <a:pt x="648" y="435"/>
                </a:lnTo>
                <a:lnTo>
                  <a:pt x="645" y="459"/>
                </a:lnTo>
                <a:lnTo>
                  <a:pt x="639" y="482"/>
                </a:lnTo>
                <a:lnTo>
                  <a:pt x="631" y="503"/>
                </a:lnTo>
                <a:lnTo>
                  <a:pt x="621" y="524"/>
                </a:lnTo>
                <a:lnTo>
                  <a:pt x="608" y="543"/>
                </a:lnTo>
                <a:lnTo>
                  <a:pt x="594" y="562"/>
                </a:lnTo>
                <a:lnTo>
                  <a:pt x="580" y="579"/>
                </a:lnTo>
                <a:lnTo>
                  <a:pt x="562" y="595"/>
                </a:lnTo>
                <a:lnTo>
                  <a:pt x="544" y="608"/>
                </a:lnTo>
                <a:lnTo>
                  <a:pt x="525" y="620"/>
                </a:lnTo>
                <a:lnTo>
                  <a:pt x="503" y="630"/>
                </a:lnTo>
                <a:lnTo>
                  <a:pt x="481" y="638"/>
                </a:lnTo>
                <a:lnTo>
                  <a:pt x="459" y="644"/>
                </a:lnTo>
                <a:lnTo>
                  <a:pt x="436" y="647"/>
                </a:lnTo>
                <a:lnTo>
                  <a:pt x="411" y="648"/>
                </a:lnTo>
                <a:lnTo>
                  <a:pt x="411" y="648"/>
                </a:lnTo>
                <a:lnTo>
                  <a:pt x="387" y="647"/>
                </a:lnTo>
                <a:lnTo>
                  <a:pt x="363" y="644"/>
                </a:lnTo>
                <a:lnTo>
                  <a:pt x="340" y="638"/>
                </a:lnTo>
                <a:lnTo>
                  <a:pt x="318" y="630"/>
                </a:lnTo>
                <a:lnTo>
                  <a:pt x="298" y="620"/>
                </a:lnTo>
                <a:lnTo>
                  <a:pt x="278" y="608"/>
                </a:lnTo>
                <a:lnTo>
                  <a:pt x="259" y="595"/>
                </a:lnTo>
                <a:lnTo>
                  <a:pt x="243" y="579"/>
                </a:lnTo>
                <a:lnTo>
                  <a:pt x="227" y="562"/>
                </a:lnTo>
                <a:lnTo>
                  <a:pt x="213" y="543"/>
                </a:lnTo>
                <a:lnTo>
                  <a:pt x="202" y="524"/>
                </a:lnTo>
                <a:lnTo>
                  <a:pt x="191" y="503"/>
                </a:lnTo>
                <a:lnTo>
                  <a:pt x="184" y="482"/>
                </a:lnTo>
                <a:lnTo>
                  <a:pt x="178" y="459"/>
                </a:lnTo>
                <a:lnTo>
                  <a:pt x="174" y="435"/>
                </a:lnTo>
                <a:lnTo>
                  <a:pt x="173" y="411"/>
                </a:lnTo>
                <a:lnTo>
                  <a:pt x="173" y="411"/>
                </a:lnTo>
                <a:lnTo>
                  <a:pt x="174" y="386"/>
                </a:lnTo>
                <a:lnTo>
                  <a:pt x="178" y="363"/>
                </a:lnTo>
                <a:lnTo>
                  <a:pt x="184" y="340"/>
                </a:lnTo>
                <a:lnTo>
                  <a:pt x="191" y="317"/>
                </a:lnTo>
                <a:lnTo>
                  <a:pt x="202" y="297"/>
                </a:lnTo>
                <a:lnTo>
                  <a:pt x="213" y="278"/>
                </a:lnTo>
                <a:lnTo>
                  <a:pt x="227" y="259"/>
                </a:lnTo>
                <a:lnTo>
                  <a:pt x="243" y="242"/>
                </a:lnTo>
                <a:lnTo>
                  <a:pt x="259" y="227"/>
                </a:lnTo>
                <a:lnTo>
                  <a:pt x="278" y="214"/>
                </a:lnTo>
                <a:lnTo>
                  <a:pt x="298" y="201"/>
                </a:lnTo>
                <a:lnTo>
                  <a:pt x="318" y="191"/>
                </a:lnTo>
                <a:lnTo>
                  <a:pt x="340" y="183"/>
                </a:lnTo>
                <a:lnTo>
                  <a:pt x="363" y="177"/>
                </a:lnTo>
                <a:lnTo>
                  <a:pt x="387" y="174"/>
                </a:lnTo>
                <a:lnTo>
                  <a:pt x="411" y="173"/>
                </a:lnTo>
                <a:lnTo>
                  <a:pt x="411" y="173"/>
                </a:lnTo>
                <a:close/>
                <a:moveTo>
                  <a:pt x="427" y="244"/>
                </a:moveTo>
                <a:lnTo>
                  <a:pt x="468" y="332"/>
                </a:lnTo>
                <a:lnTo>
                  <a:pt x="564" y="344"/>
                </a:lnTo>
                <a:lnTo>
                  <a:pt x="564" y="344"/>
                </a:lnTo>
                <a:lnTo>
                  <a:pt x="569" y="345"/>
                </a:lnTo>
                <a:lnTo>
                  <a:pt x="573" y="347"/>
                </a:lnTo>
                <a:lnTo>
                  <a:pt x="576" y="351"/>
                </a:lnTo>
                <a:lnTo>
                  <a:pt x="578" y="355"/>
                </a:lnTo>
                <a:lnTo>
                  <a:pt x="578" y="355"/>
                </a:lnTo>
                <a:lnTo>
                  <a:pt x="580" y="361"/>
                </a:lnTo>
                <a:lnTo>
                  <a:pt x="578" y="365"/>
                </a:lnTo>
                <a:lnTo>
                  <a:pt x="577" y="370"/>
                </a:lnTo>
                <a:lnTo>
                  <a:pt x="574" y="373"/>
                </a:lnTo>
                <a:lnTo>
                  <a:pt x="502" y="440"/>
                </a:lnTo>
                <a:lnTo>
                  <a:pt x="521" y="535"/>
                </a:lnTo>
                <a:lnTo>
                  <a:pt x="521" y="535"/>
                </a:lnTo>
                <a:lnTo>
                  <a:pt x="521" y="540"/>
                </a:lnTo>
                <a:lnTo>
                  <a:pt x="520" y="544"/>
                </a:lnTo>
                <a:lnTo>
                  <a:pt x="518" y="549"/>
                </a:lnTo>
                <a:lnTo>
                  <a:pt x="514" y="552"/>
                </a:lnTo>
                <a:lnTo>
                  <a:pt x="514" y="552"/>
                </a:lnTo>
                <a:lnTo>
                  <a:pt x="510" y="555"/>
                </a:lnTo>
                <a:lnTo>
                  <a:pt x="505" y="556"/>
                </a:lnTo>
                <a:lnTo>
                  <a:pt x="501" y="555"/>
                </a:lnTo>
                <a:lnTo>
                  <a:pt x="496" y="554"/>
                </a:lnTo>
                <a:lnTo>
                  <a:pt x="411" y="506"/>
                </a:lnTo>
                <a:lnTo>
                  <a:pt x="326" y="554"/>
                </a:lnTo>
                <a:lnTo>
                  <a:pt x="326" y="554"/>
                </a:lnTo>
                <a:lnTo>
                  <a:pt x="322" y="555"/>
                </a:lnTo>
                <a:lnTo>
                  <a:pt x="317" y="556"/>
                </a:lnTo>
                <a:lnTo>
                  <a:pt x="311" y="555"/>
                </a:lnTo>
                <a:lnTo>
                  <a:pt x="307" y="552"/>
                </a:lnTo>
                <a:lnTo>
                  <a:pt x="307" y="552"/>
                </a:lnTo>
                <a:lnTo>
                  <a:pt x="303" y="549"/>
                </a:lnTo>
                <a:lnTo>
                  <a:pt x="301" y="544"/>
                </a:lnTo>
                <a:lnTo>
                  <a:pt x="300" y="540"/>
                </a:lnTo>
                <a:lnTo>
                  <a:pt x="300" y="535"/>
                </a:lnTo>
                <a:lnTo>
                  <a:pt x="319" y="440"/>
                </a:lnTo>
                <a:lnTo>
                  <a:pt x="249" y="373"/>
                </a:lnTo>
                <a:lnTo>
                  <a:pt x="249" y="373"/>
                </a:lnTo>
                <a:lnTo>
                  <a:pt x="245" y="370"/>
                </a:lnTo>
                <a:lnTo>
                  <a:pt x="243" y="365"/>
                </a:lnTo>
                <a:lnTo>
                  <a:pt x="243" y="361"/>
                </a:lnTo>
                <a:lnTo>
                  <a:pt x="243" y="355"/>
                </a:lnTo>
                <a:lnTo>
                  <a:pt x="243" y="355"/>
                </a:lnTo>
                <a:lnTo>
                  <a:pt x="245" y="351"/>
                </a:lnTo>
                <a:lnTo>
                  <a:pt x="249" y="347"/>
                </a:lnTo>
                <a:lnTo>
                  <a:pt x="253" y="345"/>
                </a:lnTo>
                <a:lnTo>
                  <a:pt x="258" y="344"/>
                </a:lnTo>
                <a:lnTo>
                  <a:pt x="355" y="332"/>
                </a:lnTo>
                <a:lnTo>
                  <a:pt x="395" y="244"/>
                </a:lnTo>
                <a:lnTo>
                  <a:pt x="395" y="244"/>
                </a:lnTo>
                <a:lnTo>
                  <a:pt x="398" y="240"/>
                </a:lnTo>
                <a:lnTo>
                  <a:pt x="401" y="236"/>
                </a:lnTo>
                <a:lnTo>
                  <a:pt x="406" y="234"/>
                </a:lnTo>
                <a:lnTo>
                  <a:pt x="411" y="234"/>
                </a:lnTo>
                <a:lnTo>
                  <a:pt x="411" y="234"/>
                </a:lnTo>
                <a:lnTo>
                  <a:pt x="416" y="234"/>
                </a:lnTo>
                <a:lnTo>
                  <a:pt x="421" y="236"/>
                </a:lnTo>
                <a:lnTo>
                  <a:pt x="424" y="240"/>
                </a:lnTo>
                <a:lnTo>
                  <a:pt x="427" y="244"/>
                </a:lnTo>
                <a:lnTo>
                  <a:pt x="427" y="2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736876" y="77297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认识笔画，</a:t>
            </a:r>
            <a:endParaRPr lang="en-US" altLang="zh-CN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r>
              <a:rPr lang="zh-CN" altLang="zh-CN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指导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书写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05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4536504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（一）多元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识字，</a:t>
            </a:r>
            <a:r>
              <a:rPr lang="zh-CN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体会单字对</a:t>
            </a:r>
            <a:endParaRPr lang="en-US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259632" y="1472173"/>
            <a:ext cx="676875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15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复习上节课字词，回顾所学。认读以下生字：</a:t>
            </a:r>
            <a:endParaRPr lang="en-US" altLang="zh-CN" sz="2400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5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4400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目 日 耳 月 口 田 站 </a:t>
            </a:r>
            <a:endParaRPr lang="en-US" altLang="zh-CN" sz="4400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4400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坐 石 足 水 禾 手 火 山</a:t>
            </a:r>
          </a:p>
        </p:txBody>
      </p:sp>
      <p:sp>
        <p:nvSpPr>
          <p:cNvPr id="61" name="矩形 60"/>
          <p:cNvSpPr/>
          <p:nvPr/>
        </p:nvSpPr>
        <p:spPr>
          <a:xfrm>
            <a:off x="-36512" y="1131590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复习所学，朗读导入</a:t>
            </a:r>
            <a:endParaRPr lang="en-US" altLang="zh-CN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3568" y="4083918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导入新课，复习四篇课文所学生字。温故而知新，开启这节课的学习。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1115616" y="1635646"/>
            <a:ext cx="6696744" cy="223224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3249" grpId="0"/>
      <p:bldP spid="61" grpId="0"/>
      <p:bldP spid="5325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4536504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（一）多元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识字，</a:t>
            </a:r>
            <a:r>
              <a:rPr lang="zh-CN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体会单字对</a:t>
            </a:r>
            <a:endParaRPr lang="en-US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-36512" y="1131590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复习所学，朗读导入</a:t>
            </a:r>
            <a:endParaRPr lang="en-US" altLang="zh-CN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528" y="1892320"/>
            <a:ext cx="48245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齐读课题，注意停顿。此时教师提问，什么是对韵歌？</a:t>
            </a:r>
            <a:endParaRPr lang="en-US" altLang="zh-CN" sz="2400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zh-CN" sz="2400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400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韵也叫对对子，是我国富有民族特色的一种语言形式，把同类的事物用相同的字数对应起来，读起来抑扬顿挫、节奏感强。</a:t>
            </a:r>
            <a:endParaRPr lang="en-US" altLang="zh-CN" sz="2400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 结合插图，说说看到了什么。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48064" y="1923678"/>
            <a:ext cx="3700686" cy="2571750"/>
            <a:chOff x="2267744" y="2211710"/>
            <a:chExt cx="4420766" cy="2859782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211710"/>
              <a:ext cx="4420766" cy="2859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矩形 12"/>
            <p:cNvSpPr/>
            <p:nvPr/>
          </p:nvSpPr>
          <p:spPr>
            <a:xfrm>
              <a:off x="5508104" y="4587974"/>
              <a:ext cx="864096" cy="2880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-36512" y="1203598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初读感知，随文识字</a:t>
            </a: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683568" y="3703552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 课件呈现甲骨文的“云、雨、雪、风、花、树、鸟、虫”，出示生字，选择对应的汉字在画下摆一摆，初步理解字义。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4536504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（一）多元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识字，</a:t>
            </a:r>
            <a:r>
              <a:rPr lang="zh-CN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体会单字对</a:t>
            </a:r>
            <a:endParaRPr lang="en-US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9996" r="17019"/>
          <a:stretch>
            <a:fillRect/>
          </a:stretch>
        </p:blipFill>
        <p:spPr bwMode="auto">
          <a:xfrm>
            <a:off x="2699792" y="1881075"/>
            <a:ext cx="782116" cy="9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25096" r="19814"/>
          <a:stretch>
            <a:fillRect/>
          </a:stretch>
        </p:blipFill>
        <p:spPr bwMode="auto">
          <a:xfrm>
            <a:off x="3635896" y="2457139"/>
            <a:ext cx="765114" cy="95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78597"/>
            <a:ext cx="773331" cy="9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457139"/>
            <a:ext cx="929643" cy="9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1751" y="1864462"/>
            <a:ext cx="882577" cy="9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7593" y="2457139"/>
            <a:ext cx="856855" cy="96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872" y="1887064"/>
            <a:ext cx="951792" cy="9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2457139"/>
            <a:ext cx="869962" cy="97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88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-36512" y="1203598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给生字归类，理解课文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115616" y="1923678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任务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情境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：出示“自然现象”“动物”“植物”</a:t>
            </a:r>
            <a:r>
              <a:rPr lang="en-US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个词语，请将生字卡片按照类别进行归类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4536504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（一）多元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识字，</a:t>
            </a:r>
            <a:r>
              <a:rPr lang="zh-CN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体会单字对</a:t>
            </a:r>
            <a:endParaRPr lang="en-US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1115616" y="1779662"/>
            <a:ext cx="6840760" cy="2088232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8849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6667501" y="2025651"/>
            <a:ext cx="2190750" cy="2806700"/>
          </a:xfrm>
          <a:prstGeom prst="roundRect">
            <a:avLst/>
          </a:prstGeom>
          <a:solidFill>
            <a:srgbClr val="CCECFF">
              <a:alpha val="4980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584700" y="2025650"/>
            <a:ext cx="2082800" cy="2806700"/>
          </a:xfrm>
          <a:prstGeom prst="roundRect">
            <a:avLst/>
          </a:prstGeom>
          <a:solidFill>
            <a:srgbClr val="CCECFF">
              <a:alpha val="4980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298450" y="2038351"/>
            <a:ext cx="4292600" cy="2806700"/>
          </a:xfrm>
          <a:prstGeom prst="roundRect">
            <a:avLst/>
          </a:prstGeom>
          <a:solidFill>
            <a:srgbClr val="CCECFF">
              <a:alpha val="4980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996" r="17019"/>
          <a:stretch>
            <a:fillRect/>
          </a:stretch>
        </p:blipFill>
        <p:spPr bwMode="auto">
          <a:xfrm>
            <a:off x="2711450" y="2431262"/>
            <a:ext cx="876300" cy="1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5096" r="19814"/>
          <a:stretch>
            <a:fillRect/>
          </a:stretch>
        </p:blipFill>
        <p:spPr bwMode="auto">
          <a:xfrm>
            <a:off x="3683000" y="3210360"/>
            <a:ext cx="857250" cy="106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7563" y="2428484"/>
            <a:ext cx="866458" cy="108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6334" y="3198055"/>
            <a:ext cx="1041593" cy="1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3460" y="2415784"/>
            <a:ext cx="988859" cy="108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09310" y="3194087"/>
            <a:ext cx="960040" cy="107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000" y="2434835"/>
            <a:ext cx="1066409" cy="108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7825" y="3210359"/>
            <a:ext cx="974725" cy="109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47489" y="3512751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云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946039" y="4300151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雨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2968389" y="3512751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雪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952639" y="4274752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风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898789" y="3512752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花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5940189" y="4281101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树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7038739" y="3506401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鸟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8162689" y="4281101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虫</a:t>
            </a:r>
            <a:endParaRPr lang="zh-CN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1570378" y="206494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“自然现象”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6296" y="2067694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“动物”</a:t>
            </a:r>
            <a:endParaRPr lang="zh-CN" altLang="en-US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48064" y="2067694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“植物”</a:t>
            </a:r>
            <a:endParaRPr lang="zh-CN" altLang="en-US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36512" y="1203598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给生字归类，理解课文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4536504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（一）多元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识字，</a:t>
            </a:r>
            <a:r>
              <a:rPr lang="zh-CN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体会单字对</a:t>
            </a:r>
            <a:endParaRPr lang="en-US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-36512" y="1203598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给生字归类，理解课文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115616" y="1923678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任务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情境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：出示“自然现象”“动物”“植物”</a:t>
            </a:r>
            <a:r>
              <a:rPr lang="en-US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个词语，请将生字卡片按照类别进行归类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899591" y="2849329"/>
            <a:ext cx="6984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    学生</a:t>
            </a:r>
            <a:r>
              <a:rPr lang="zh-CN" altLang="zh-CN" sz="24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发现</a:t>
            </a:r>
            <a:r>
              <a:rPr lang="zh-CN" altLang="en-US" sz="24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zh-CN" sz="24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“云、雨、雪、风”都是自然现象，“花、树、鸟、虫”都是有生命的动植物。</a:t>
            </a:r>
            <a:endParaRPr lang="zh-CN" altLang="en-US" sz="2400" b="1" dirty="0" smtClean="0">
              <a:solidFill>
                <a:srgbClr val="0066CC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404500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【设计意图】：初步渗透</a:t>
            </a:r>
            <a:r>
              <a:rPr lang="zh-CN" altLang="en-US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对子有</a:t>
            </a:r>
            <a:r>
              <a:rPr lang="zh-CN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“意思相对，字数相</a:t>
            </a:r>
            <a:r>
              <a:rPr lang="zh-CN" altLang="en-US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等，韵脚相同</a:t>
            </a:r>
            <a:r>
              <a:rPr lang="zh-CN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”的特点，让学生逐渐</a:t>
            </a:r>
            <a:r>
              <a:rPr lang="zh-CN" altLang="en-US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感知</a:t>
            </a:r>
            <a:r>
              <a:rPr lang="zh-CN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语文</a:t>
            </a:r>
            <a:r>
              <a:rPr lang="zh-CN" altLang="en-US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学习</a:t>
            </a:r>
            <a:r>
              <a:rPr lang="zh-CN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的规律。</a:t>
            </a:r>
            <a:endParaRPr lang="zh-CN" altLang="en-US" sz="2400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4536504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（一）多元</a:t>
            </a:r>
            <a:r>
              <a:rPr lang="zh-CN" altLang="en-US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识字，</a:t>
            </a:r>
            <a:r>
              <a:rPr lang="zh-CN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体会单字对</a:t>
            </a:r>
            <a:endParaRPr lang="en-US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1115616" y="1779662"/>
            <a:ext cx="6840760" cy="2088232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4392488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（二）</a:t>
            </a:r>
            <a:r>
              <a:rPr lang="zh-CN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想象画面，感悟多字对</a:t>
            </a:r>
            <a:endParaRPr lang="en-US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-36512" y="1203598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多元朗读，想象画面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23528" y="1779662"/>
            <a:ext cx="8238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教师范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读，让学生说说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，你都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听到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了什么？看到了什么？</a:t>
            </a:r>
            <a:endParaRPr lang="zh-CN" altLang="zh-CN" sz="2400" b="1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1840" y="3147814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6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山清</a:t>
            </a:r>
            <a:r>
              <a:rPr lang="zh-CN" altLang="zh-CN" sz="2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水秀</a:t>
            </a:r>
            <a:r>
              <a:rPr lang="zh-CN" altLang="en-US" sz="2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600" b="1" dirty="0" smtClean="0">
              <a:solidFill>
                <a:srgbClr val="66CCFF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2600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柳绿</a:t>
            </a:r>
            <a:r>
              <a:rPr lang="zh-CN" altLang="zh-CN" sz="2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桃红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600" b="1" dirty="0" smtClean="0">
              <a:solidFill>
                <a:srgbClr val="FF7C8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2987824" y="2643758"/>
            <a:ext cx="2304256" cy="2016224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80897" grpId="0"/>
      <p:bldP spid="9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4392488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（二）</a:t>
            </a:r>
            <a:r>
              <a:rPr lang="zh-CN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想象画面，感悟多字对</a:t>
            </a:r>
            <a:endParaRPr lang="en-US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6512" y="120359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观察图片，对比感悟</a:t>
            </a:r>
          </a:p>
        </p:txBody>
      </p:sp>
      <p:sp>
        <p:nvSpPr>
          <p:cNvPr id="8" name="矩形 7"/>
          <p:cNvSpPr/>
          <p:nvPr/>
        </p:nvSpPr>
        <p:spPr>
          <a:xfrm>
            <a:off x="539552" y="372387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出示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山清水秀图和柳绿桃红图，引导学生看图找对子。    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朗读句子，观察图画，想一想，这个对子中的“山清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en-US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水秀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”“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柳绿</a:t>
            </a:r>
            <a:r>
              <a:rPr lang="zh-CN" altLang="en-US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”“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桃红”分别指的是画中的哪个部分？</a:t>
            </a:r>
            <a:endParaRPr lang="zh-CN" altLang="en-US" sz="2400" b="1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s://timgsa.baidu.com/timg?image&amp;quality=80&amp;size=b9999_10000&amp;sec=1546683201619&amp;di=4d947a64057ef152da21d5d7347a8558&amp;imgtype=0&amp;src=http%3A%2F%2Fpic.51yuansu.com%2Fpic3%2Fcover%2F02%2F68%2F22%2F5a17d4d82c722_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62286"/>
            <a:ext cx="2511190" cy="20466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7" name="矩形 16"/>
          <p:cNvSpPr/>
          <p:nvPr/>
        </p:nvSpPr>
        <p:spPr>
          <a:xfrm>
            <a:off x="3366120" y="2193707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6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山清</a:t>
            </a:r>
            <a:r>
              <a:rPr lang="zh-CN" altLang="zh-CN" sz="2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水秀</a:t>
            </a:r>
            <a:r>
              <a:rPr lang="zh-CN" altLang="en-US" sz="2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600" b="1" dirty="0" smtClean="0">
              <a:solidFill>
                <a:srgbClr val="66CCFF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2600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柳绿</a:t>
            </a:r>
            <a:r>
              <a:rPr lang="zh-CN" altLang="zh-CN" sz="2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桃红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600" b="1" dirty="0" smtClean="0">
              <a:solidFill>
                <a:srgbClr val="FF7C8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3294112" y="1851670"/>
            <a:ext cx="2232248" cy="1656184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 l="68412" t="45323" b="14390"/>
          <a:stretch>
            <a:fillRect/>
          </a:stretch>
        </p:blipFill>
        <p:spPr bwMode="auto">
          <a:xfrm>
            <a:off x="6156176" y="1779662"/>
            <a:ext cx="2188518" cy="180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-36512" y="1203598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体悟对子，深入感知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611560" y="1668745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引导学生发现柳对桃是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植物对植物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，绿对红是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颜色对颜色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，山对水是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事物对事物</a:t>
            </a:r>
            <a:r>
              <a:rPr lang="zh-CN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b="1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257175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4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小结：这首对韵歌从自然现象对起，然后是对动植物，最后是美景“山清水秀、柳绿桃红”的对子，为我们勾勒了一幅大自然美丽的画卷。让我们美美地把课文朗读一遍吧。</a:t>
            </a:r>
            <a:endParaRPr lang="zh-CN" altLang="en-US" sz="2400" b="1" dirty="0" smtClean="0">
              <a:solidFill>
                <a:srgbClr val="0066CC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52" y="408391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【设计意图】：联系以往的学习，</a:t>
            </a:r>
            <a:r>
              <a:rPr lang="zh-CN" altLang="en-US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理解文本内容的同时，</a:t>
            </a:r>
            <a:r>
              <a:rPr lang="zh-CN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又总结归纳识字方法，培养学生主动识字的</a:t>
            </a:r>
            <a:r>
              <a:rPr lang="zh-CN" altLang="en-US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习惯</a:t>
            </a:r>
            <a:r>
              <a:rPr lang="zh-CN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4392488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（二）</a:t>
            </a:r>
            <a:r>
              <a:rPr lang="zh-CN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想象画面，感悟多字对</a:t>
            </a:r>
            <a:endParaRPr lang="en-US" altLang="en-US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089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845221" y="1707654"/>
            <a:ext cx="5616624" cy="62803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95617" y="1778631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一、说</a:t>
            </a:r>
            <a:r>
              <a:rPr lang="zh-CN" altLang="zh-CN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教材</a:t>
            </a:r>
            <a:endParaRPr lang="zh-CN" altLang="en-US" dirty="0">
              <a:solidFill>
                <a:schemeClr val="accent6">
                  <a:lumMod val="90000"/>
                  <a:lumOff val="1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45221" y="2404703"/>
            <a:ext cx="5616624" cy="62803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595617" y="2475680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zh-CN" altLang="en-US" sz="2800" b="1" dirty="0">
              <a:solidFill>
                <a:schemeClr val="accent6">
                  <a:lumMod val="90000"/>
                  <a:lumOff val="1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845221" y="3095846"/>
            <a:ext cx="5616624" cy="628032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2595617" y="3166823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三、说教学效果</a:t>
            </a:r>
            <a:endParaRPr lang="zh-CN" altLang="en-US" sz="2800" b="1" dirty="0">
              <a:solidFill>
                <a:schemeClr val="accent6">
                  <a:lumMod val="90000"/>
                  <a:lumOff val="1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539552" y="411510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Straight Connector 12"/>
          <p:cNvCxnSpPr/>
          <p:nvPr/>
        </p:nvCxnSpPr>
        <p:spPr>
          <a:xfrm>
            <a:off x="539552" y="411510"/>
            <a:ext cx="0" cy="5394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花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7510" y="1"/>
            <a:ext cx="2899631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9"/>
            <a:ext cx="4032448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（三）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迁移运用，尝试找对子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-36512" y="1203598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回顾所学，寻找对子</a:t>
            </a:r>
          </a:p>
        </p:txBody>
      </p:sp>
      <p:sp>
        <p:nvSpPr>
          <p:cNvPr id="14" name="矩形 13"/>
          <p:cNvSpPr/>
          <p:nvPr/>
        </p:nvSpPr>
        <p:spPr>
          <a:xfrm>
            <a:off x="1043608" y="163564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出示课文</a:t>
            </a:r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金木水火土</a:t>
            </a:r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，请学生在其中找单字对。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434" name="AutoShape 2" descr="http://img3.imgtn.bdimg.com/it/u=556789773,292649944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6" name="AutoShape 4" descr="http://img3.imgtn.bdimg.com/it/u=556789773,292649944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8" name="AutoShape 6" descr="http://img3.imgtn.bdimg.com/it/u=556789773,292649944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 r="1116"/>
          <a:stretch>
            <a:fillRect/>
          </a:stretch>
        </p:blipFill>
        <p:spPr bwMode="auto">
          <a:xfrm>
            <a:off x="2771800" y="2108746"/>
            <a:ext cx="3312368" cy="291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9"/>
            <a:ext cx="4032448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（三）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迁移运用，尝试找对子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-36512" y="1203598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回顾所学，寻找对子</a:t>
            </a:r>
          </a:p>
        </p:txBody>
      </p:sp>
      <p:sp>
        <p:nvSpPr>
          <p:cNvPr id="14" name="矩形 13"/>
          <p:cNvSpPr/>
          <p:nvPr/>
        </p:nvSpPr>
        <p:spPr>
          <a:xfrm>
            <a:off x="1043608" y="163564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出示课文</a:t>
            </a:r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金木水火土</a:t>
            </a:r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，请学生在其中找单字对。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434" name="AutoShape 2" descr="http://img3.imgtn.bdimg.com/it/u=556789773,292649944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6" name="AutoShape 4" descr="http://img3.imgtn.bdimg.com/it/u=556789773,292649944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8" name="AutoShape 6" descr="http://img3.imgtn.bdimg.com/it/u=556789773,292649944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 r="1116"/>
          <a:stretch>
            <a:fillRect/>
          </a:stretch>
        </p:blipFill>
        <p:spPr bwMode="auto">
          <a:xfrm>
            <a:off x="2771800" y="2108746"/>
            <a:ext cx="3312368" cy="291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4067944" y="3075806"/>
            <a:ext cx="576064" cy="43204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3563888" y="3507854"/>
            <a:ext cx="576064" cy="43204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4355976" y="3507854"/>
            <a:ext cx="576064" cy="43204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3563888" y="4011910"/>
            <a:ext cx="576064" cy="43204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4355976" y="4011910"/>
            <a:ext cx="576064" cy="43204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9"/>
            <a:ext cx="4032448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（三）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迁移运用，尝试找对子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51520" y="1803469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355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提问：花除了对树还可以对什么？引导学生尝试对对子。</a:t>
            </a:r>
          </a:p>
          <a:p>
            <a:pPr marR="0" indent="355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学生迁移，学生整理认识来自大自然的朋友，感悟对大自然的热爱之情，把自己认识的汉字，通过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加字变成对韵歌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>
          <a:xfrm>
            <a:off x="-36512" y="1203598"/>
            <a:ext cx="517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迁移运用，尝试对韵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4514" name="Picture 2" descr="https://timgsa.baidu.com/timg?image&amp;quality=80&amp;size=b9999_10000&amp;sec=1546686296868&amp;di=d90e9f0c6963228118afa0b25fa0f78a&amp;imgtype=0&amp;src=http%3A%2F%2Fbpic.ooopic.com%2F16%2F47%2F56%2F16475692-0ee76f0cf8113f102527de802a91afe4-1.jpg"/>
          <p:cNvPicPr>
            <a:picLocks noChangeAspect="1" noChangeArrowheads="1"/>
          </p:cNvPicPr>
          <p:nvPr/>
        </p:nvPicPr>
        <p:blipFill>
          <a:blip r:embed="rId3" cstate="print"/>
          <a:srcRect l="30114" t="63772"/>
          <a:stretch>
            <a:fillRect/>
          </a:stretch>
        </p:blipFill>
        <p:spPr bwMode="auto">
          <a:xfrm>
            <a:off x="6012160" y="3044448"/>
            <a:ext cx="2840832" cy="146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timgsa.baidu.com/timg?image&amp;quality=80&amp;size=b9999_10000&amp;sec=1546686296868&amp;di=d90e9f0c6963228118afa0b25fa0f78a&amp;imgtype=0&amp;src=http%3A%2F%2Fbpic.ooopic.com%2F16%2F47%2F56%2F16475692-0ee76f0cf8113f102527de802a91afe4-1.jpg"/>
          <p:cNvPicPr>
            <a:picLocks noChangeAspect="1" noChangeArrowheads="1"/>
          </p:cNvPicPr>
          <p:nvPr/>
        </p:nvPicPr>
        <p:blipFill>
          <a:blip r:embed="rId3" cstate="print"/>
          <a:srcRect l="31886" t="35429" b="29143"/>
          <a:stretch>
            <a:fillRect/>
          </a:stretch>
        </p:blipFill>
        <p:spPr bwMode="auto">
          <a:xfrm>
            <a:off x="2339752" y="3039255"/>
            <a:ext cx="3507177" cy="151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timgsa.baidu.com/timg?image&amp;quality=80&amp;size=b9999_10000&amp;sec=1546686296868&amp;di=d90e9f0c6963228118afa0b25fa0f78a&amp;imgtype=0&amp;src=http%3A%2F%2Fbpic.ooopic.com%2F16%2F47%2F56%2F16475692-0ee76f0cf8113f102527de802a91afe4-1.jpg"/>
          <p:cNvPicPr>
            <a:picLocks noChangeAspect="1" noChangeArrowheads="1"/>
          </p:cNvPicPr>
          <p:nvPr/>
        </p:nvPicPr>
        <p:blipFill>
          <a:blip r:embed="rId3" cstate="print"/>
          <a:srcRect t="68495" r="68114"/>
          <a:stretch>
            <a:fillRect/>
          </a:stretch>
        </p:blipFill>
        <p:spPr bwMode="auto">
          <a:xfrm>
            <a:off x="395536" y="3042978"/>
            <a:ext cx="1800200" cy="147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矩形 17"/>
          <p:cNvSpPr/>
          <p:nvPr/>
        </p:nvSpPr>
        <p:spPr>
          <a:xfrm>
            <a:off x="1043608" y="444395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花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3851920" y="444395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叶</a:t>
            </a:r>
          </a:p>
        </p:txBody>
      </p:sp>
      <p:sp>
        <p:nvSpPr>
          <p:cNvPr id="20" name="矩形 19"/>
          <p:cNvSpPr/>
          <p:nvPr/>
        </p:nvSpPr>
        <p:spPr>
          <a:xfrm>
            <a:off x="7164288" y="437195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果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" grpId="0"/>
      <p:bldP spid="13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9"/>
            <a:ext cx="4032448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（三）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迁移运用，尝试找对子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1520" y="177966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学生诵读课文，借助板书，师生合作对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对子，背诵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课文。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1203598"/>
            <a:ext cx="397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生生合作，背诵课文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67744" y="2211710"/>
            <a:ext cx="4420766" cy="2859782"/>
            <a:chOff x="2267744" y="2211710"/>
            <a:chExt cx="4420766" cy="2859782"/>
          </a:xfrm>
        </p:grpSpPr>
        <p:pic>
          <p:nvPicPr>
            <p:cNvPr id="6656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211710"/>
              <a:ext cx="4420766" cy="2859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5508104" y="4587974"/>
              <a:ext cx="864096" cy="2880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396044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（四）认识笔画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写字指导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-36512" y="120359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认识笔画“提”“撇折”，指导写“虫”“云”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9662"/>
            <a:ext cx="217730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63838"/>
            <a:ext cx="2160240" cy="1589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75856" y="2148994"/>
            <a:ext cx="56166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“提” 书写要领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——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轻按成点，往右斜上方行笔，笔尖顺势离开纸面。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“撇折” 书写要领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——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轻按成点，行笔成撇，再轻按成点写折，最后轻按从横中收笔，形状变“提”。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396044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（四）</a:t>
            </a:r>
            <a:r>
              <a: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认识笔画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写字指导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-36512" y="120359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认识笔画“提”“撇折”，指导写“虫”“云”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848" y="206769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 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竖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从左上格右下方横中线上方起笔，左下格左上方收笔，稍斜；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横折的横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稍斜，在右上格左下方转折，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折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在横中线收笔，稍斜；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竖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压竖中线，在上面中部起笔，运笔到下部中部靠上收笔；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提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在左下格中部起笔，与横平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行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；点要稍长。</a:t>
            </a:r>
            <a:endParaRPr lang="zh-CN" altLang="en-US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4580" name="Picture 4" descr="http://appcdn.fanyi.baidu.com/zhdict/gif/bb1a1a86e8b744a20ba247ecfae3a9cbe.gif"/>
          <p:cNvPicPr>
            <a:picLocks noChangeAspect="1" noChangeArrowheads="1"/>
          </p:cNvPicPr>
          <p:nvPr/>
        </p:nvPicPr>
        <p:blipFill>
          <a:blip r:embed="rId3" cstate="print">
            <a:lum contrast="7000"/>
          </a:blip>
          <a:srcRect/>
          <a:stretch>
            <a:fillRect/>
          </a:stretch>
        </p:blipFill>
        <p:spPr bwMode="auto">
          <a:xfrm>
            <a:off x="467544" y="1923678"/>
            <a:ext cx="259228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396044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（四）</a:t>
            </a:r>
            <a:r>
              <a: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认识笔画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写字指导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-36512" y="120359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认识笔画“提”“撇折”，指导写“虫”“云”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848" y="206769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 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短横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位于竖中线上部中间，稍斜；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长横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在横中线左部中间起笔运笔到右上格横中线中部上方收笔，与短横平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行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；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撇折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在长横中心起笔，运笔至左下格接近中部转折，运笔到右下格左上方收笔，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点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稍长，与撇折形成一个三角形。</a:t>
            </a:r>
            <a:endParaRPr lang="zh-CN" altLang="en-US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2530" name="Picture 2" descr="http://appcdn.fanyi.baidu.com/zhdict/gif/bb2c76569164f43e7a608ae47ba7e9779.gif"/>
          <p:cNvPicPr>
            <a:picLocks noChangeAspect="1" noChangeArrowheads="1"/>
          </p:cNvPicPr>
          <p:nvPr/>
        </p:nvPicPr>
        <p:blipFill>
          <a:blip r:embed="rId3" cstate="print">
            <a:lum contrast="9000"/>
          </a:blip>
          <a:srcRect/>
          <a:stretch>
            <a:fillRect/>
          </a:stretch>
        </p:blipFill>
        <p:spPr bwMode="auto">
          <a:xfrm>
            <a:off x="467544" y="1923678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396044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（四）</a:t>
            </a:r>
            <a:r>
              <a: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认识笔画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写字指导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203598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认识笔画“竖折”和笔顺“先中间后两边”，指导写“山”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71800" y="1851670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“竖折” 书写要领——轻按成点，往下行笔，提起笔尖轻按成点再写折。</a:t>
            </a:r>
            <a:endParaRPr lang="en-US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endParaRPr lang="zh-CN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       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学习笔顺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“先中间后两边”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范写“山”，边写边解说笔画和笔顺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学生书空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观察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“山”各笔画在田字格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起笔和收笔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的位置，说一说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2400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83718"/>
            <a:ext cx="226958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23528" y="789508"/>
            <a:ext cx="396044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（四</a:t>
            </a: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认识笔画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写字指导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203598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认识笔画“竖折”和笔顺“先中间后两边”，指导写“山”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4754" name="Picture 2" descr="http://appcdn.fanyi.baidu.com/zhdict/gif/b4ef0038042304da991f273a26da5160b.gif"/>
          <p:cNvPicPr>
            <a:picLocks noChangeAspect="1" noChangeArrowheads="1"/>
          </p:cNvPicPr>
          <p:nvPr/>
        </p:nvPicPr>
        <p:blipFill>
          <a:blip r:embed="rId3" cstate="print">
            <a:lum contrast="21000"/>
          </a:blip>
          <a:srcRect/>
          <a:stretch>
            <a:fillRect/>
          </a:stretch>
        </p:blipFill>
        <p:spPr bwMode="auto">
          <a:xfrm>
            <a:off x="611560" y="1923678"/>
            <a:ext cx="2736304" cy="2736304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779912" y="1923678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 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竖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从竖中线上部中间起笔，压竖中线运笔，至竖中线下部中间靠上收笔；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竖折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在横中线左部中间起笔，左下格中间靠右上转折运笔到右下格右上部收笔，稍斜；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最后一竖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在横中线右部上方起笔，过竖折的折收笔，约突出三分之一。</a:t>
            </a:r>
            <a:endParaRPr lang="zh-CN" altLang="en-US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二、说教学过程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67544" y="781233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板书设计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27734"/>
            <a:ext cx="4752528" cy="186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275606"/>
            <a:ext cx="3377754" cy="85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圆角矩形 7"/>
          <p:cNvSpPr/>
          <p:nvPr/>
        </p:nvSpPr>
        <p:spPr>
          <a:xfrm>
            <a:off x="1403648" y="1203598"/>
            <a:ext cx="6336704" cy="338437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一、说教材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251520" y="771550"/>
            <a:ext cx="4176464" cy="3627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本节课在本单元的作用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3986" y="803187"/>
            <a:ext cx="7572390" cy="3916029"/>
            <a:chOff x="383986" y="803187"/>
            <a:chExt cx="7572390" cy="3916029"/>
          </a:xfrm>
        </p:grpSpPr>
        <p:sp>
          <p:nvSpPr>
            <p:cNvPr id="27" name="Freeform 138"/>
            <p:cNvSpPr>
              <a:spLocks/>
            </p:cNvSpPr>
            <p:nvPr/>
          </p:nvSpPr>
          <p:spPr bwMode="auto">
            <a:xfrm>
              <a:off x="4419041" y="803187"/>
              <a:ext cx="229490" cy="883605"/>
            </a:xfrm>
            <a:custGeom>
              <a:avLst/>
              <a:gdLst>
                <a:gd name="T0" fmla="*/ 161 w 161"/>
                <a:gd name="T1" fmla="*/ 438 h 619"/>
                <a:gd name="T2" fmla="*/ 161 w 161"/>
                <a:gd name="T3" fmla="*/ 51 h 619"/>
                <a:gd name="T4" fmla="*/ 110 w 161"/>
                <a:gd name="T5" fmla="*/ 0 h 619"/>
                <a:gd name="T6" fmla="*/ 51 w 161"/>
                <a:gd name="T7" fmla="*/ 0 h 619"/>
                <a:gd name="T8" fmla="*/ 0 w 161"/>
                <a:gd name="T9" fmla="*/ 51 h 619"/>
                <a:gd name="T10" fmla="*/ 0 w 161"/>
                <a:gd name="T11" fmla="*/ 619 h 619"/>
                <a:gd name="T12" fmla="*/ 161 w 161"/>
                <a:gd name="T13" fmla="*/ 438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19">
                  <a:moveTo>
                    <a:pt x="161" y="438"/>
                  </a:moveTo>
                  <a:cubicBezTo>
                    <a:pt x="161" y="51"/>
                    <a:pt x="161" y="51"/>
                    <a:pt x="161" y="51"/>
                  </a:cubicBezTo>
                  <a:cubicBezTo>
                    <a:pt x="161" y="23"/>
                    <a:pt x="138" y="0"/>
                    <a:pt x="11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9" y="561"/>
                    <a:pt x="53" y="461"/>
                    <a:pt x="161" y="4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9" name="Freeform 141"/>
            <p:cNvSpPr>
              <a:spLocks/>
            </p:cNvSpPr>
            <p:nvPr/>
          </p:nvSpPr>
          <p:spPr bwMode="auto">
            <a:xfrm>
              <a:off x="4502867" y="2839739"/>
              <a:ext cx="1374" cy="20613"/>
            </a:xfrm>
            <a:custGeom>
              <a:avLst/>
              <a:gdLst>
                <a:gd name="T0" fmla="*/ 1 w 1"/>
                <a:gd name="T1" fmla="*/ 2 h 15"/>
                <a:gd name="T2" fmla="*/ 0 w 1"/>
                <a:gd name="T3" fmla="*/ 0 h 15"/>
                <a:gd name="T4" fmla="*/ 0 w 1"/>
                <a:gd name="T5" fmla="*/ 15 h 15"/>
                <a:gd name="T6" fmla="*/ 1 w 1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5">
                  <a:moveTo>
                    <a:pt x="1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1"/>
                    <a:pt x="1" y="6"/>
                    <a:pt x="1" y="2"/>
                  </a:cubicBez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1" name="Freeform 143"/>
            <p:cNvSpPr>
              <a:spLocks/>
            </p:cNvSpPr>
            <p:nvPr/>
          </p:nvSpPr>
          <p:spPr bwMode="auto">
            <a:xfrm>
              <a:off x="4419041" y="1420199"/>
              <a:ext cx="1500618" cy="1374192"/>
            </a:xfrm>
            <a:custGeom>
              <a:avLst/>
              <a:gdLst>
                <a:gd name="T0" fmla="*/ 1004 w 1051"/>
                <a:gd name="T1" fmla="*/ 1 h 963"/>
                <a:gd name="T2" fmla="*/ 218 w 1051"/>
                <a:gd name="T3" fmla="*/ 1 h 963"/>
                <a:gd name="T4" fmla="*/ 161 w 1051"/>
                <a:gd name="T5" fmla="*/ 6 h 963"/>
                <a:gd name="T6" fmla="*/ 0 w 1051"/>
                <a:gd name="T7" fmla="*/ 187 h 963"/>
                <a:gd name="T8" fmla="*/ 0 w 1051"/>
                <a:gd name="T9" fmla="*/ 201 h 963"/>
                <a:gd name="T10" fmla="*/ 0 w 1051"/>
                <a:gd name="T11" fmla="*/ 783 h 963"/>
                <a:gd name="T12" fmla="*/ 161 w 1051"/>
                <a:gd name="T13" fmla="*/ 963 h 963"/>
                <a:gd name="T14" fmla="*/ 161 w 1051"/>
                <a:gd name="T15" fmla="*/ 102 h 963"/>
                <a:gd name="T16" fmla="*/ 214 w 1051"/>
                <a:gd name="T17" fmla="*/ 93 h 963"/>
                <a:gd name="T18" fmla="*/ 1005 w 1051"/>
                <a:gd name="T19" fmla="*/ 93 h 963"/>
                <a:gd name="T20" fmla="*/ 1051 w 1051"/>
                <a:gd name="T21" fmla="*/ 46 h 963"/>
                <a:gd name="T22" fmla="*/ 1004 w 1051"/>
                <a:gd name="T23" fmla="*/ 1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1" h="963">
                  <a:moveTo>
                    <a:pt x="1004" y="1"/>
                  </a:moveTo>
                  <a:cubicBezTo>
                    <a:pt x="998" y="1"/>
                    <a:pt x="364" y="6"/>
                    <a:pt x="218" y="1"/>
                  </a:cubicBezTo>
                  <a:cubicBezTo>
                    <a:pt x="197" y="0"/>
                    <a:pt x="178" y="2"/>
                    <a:pt x="161" y="6"/>
                  </a:cubicBezTo>
                  <a:cubicBezTo>
                    <a:pt x="53" y="29"/>
                    <a:pt x="9" y="129"/>
                    <a:pt x="0" y="187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108" y="806"/>
                    <a:pt x="152" y="905"/>
                    <a:pt x="161" y="96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76" y="96"/>
                    <a:pt x="193" y="92"/>
                    <a:pt x="214" y="93"/>
                  </a:cubicBezTo>
                  <a:cubicBezTo>
                    <a:pt x="363" y="98"/>
                    <a:pt x="979" y="93"/>
                    <a:pt x="1005" y="93"/>
                  </a:cubicBezTo>
                  <a:cubicBezTo>
                    <a:pt x="1031" y="93"/>
                    <a:pt x="1051" y="72"/>
                    <a:pt x="1051" y="46"/>
                  </a:cubicBezTo>
                  <a:cubicBezTo>
                    <a:pt x="1051" y="21"/>
                    <a:pt x="1030" y="1"/>
                    <a:pt x="100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2" name="TextBox 97"/>
            <p:cNvSpPr txBox="1"/>
            <p:nvPr/>
          </p:nvSpPr>
          <p:spPr bwMode="auto">
            <a:xfrm>
              <a:off x="6040466" y="1338322"/>
              <a:ext cx="191591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8BC925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zh-CN" sz="2400" b="1" dirty="0" smtClean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华文楷体" pitchFamily="2" charset="-122"/>
                  <a:ea typeface="华文楷体" pitchFamily="2" charset="-122"/>
                  <a:cs typeface="+mn-cs"/>
                </a:rPr>
                <a:t>《天地人》</a:t>
              </a:r>
              <a:endParaRPr lang="zh-CN" alt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  <a:cs typeface="+mn-cs"/>
              </a:endParaRPr>
            </a:p>
          </p:txBody>
        </p:sp>
        <p:sp>
          <p:nvSpPr>
            <p:cNvPr id="34" name="TextBox 99"/>
            <p:cNvSpPr txBox="1"/>
            <p:nvPr/>
          </p:nvSpPr>
          <p:spPr bwMode="auto">
            <a:xfrm>
              <a:off x="467544" y="1851670"/>
              <a:ext cx="260840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EBAC07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zh-CN" sz="2400" b="1" dirty="0" smtClean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华文楷体" pitchFamily="2" charset="-122"/>
                  <a:ea typeface="华文楷体" pitchFamily="2" charset="-122"/>
                  <a:cs typeface="+mn-cs"/>
                </a:rPr>
                <a:t>《金木水火土》</a:t>
              </a:r>
              <a:endParaRPr lang="zh-CN" alt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  <a:cs typeface="+mn-cs"/>
              </a:endParaRPr>
            </a:p>
          </p:txBody>
        </p:sp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383986" y="3795886"/>
              <a:ext cx="39604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 smtClean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        </a:t>
              </a:r>
              <a:r>
                <a:rPr lang="zh-CN" altLang="zh-CN" b="1" dirty="0" smtClean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渗透</a:t>
              </a:r>
              <a:r>
                <a:rPr lang="zh-CN" altLang="zh-CN" b="1" dirty="0" smtClean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韵语识字、看图识字、象形字识字、对对子识字等多种识字方法</a:t>
              </a:r>
              <a:r>
                <a:rPr lang="zh-CN" altLang="en-US" b="1" dirty="0" smtClean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。</a:t>
              </a:r>
              <a:endParaRPr lang="zh-CN" altLang="en-US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  <a:sym typeface="微软雅黑" pitchFamily="34" charset="-122"/>
              </a:endParaRPr>
            </a:p>
          </p:txBody>
        </p:sp>
        <p:sp>
          <p:nvSpPr>
            <p:cNvPr id="36" name="TextBox 101"/>
            <p:cNvSpPr txBox="1"/>
            <p:nvPr/>
          </p:nvSpPr>
          <p:spPr bwMode="auto">
            <a:xfrm>
              <a:off x="6040466" y="3291830"/>
              <a:ext cx="191591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zh-CN" sz="2400" b="1" dirty="0" smtClean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华文楷体" pitchFamily="2" charset="-122"/>
                  <a:ea typeface="华文楷体" pitchFamily="2" charset="-122"/>
                  <a:cs typeface="+mn-cs"/>
                </a:rPr>
                <a:t>《对韵歌》</a:t>
              </a:r>
              <a:endParaRPr lang="zh-CN" alt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590452" y="3187748"/>
              <a:ext cx="536130" cy="53613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/>
            <a:lstStyle/>
            <a:p>
              <a:endParaRPr lang="zh-CN" altLang="en-US" sz="160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590452" y="1230720"/>
              <a:ext cx="536130" cy="536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881223" y="1779662"/>
              <a:ext cx="536130" cy="5361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1" name="TextBox 682"/>
            <p:cNvSpPr txBox="1"/>
            <p:nvPr/>
          </p:nvSpPr>
          <p:spPr>
            <a:xfrm>
              <a:off x="5704547" y="1301196"/>
              <a:ext cx="28725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 dirty="0" smtClean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1</a:t>
              </a:r>
              <a:endParaRPr lang="zh-CN" altLang="en-US" sz="2000" dirty="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0" name="Freeform 142"/>
            <p:cNvSpPr>
              <a:spLocks/>
            </p:cNvSpPr>
            <p:nvPr/>
          </p:nvSpPr>
          <p:spPr bwMode="auto">
            <a:xfrm>
              <a:off x="3144765" y="1995686"/>
              <a:ext cx="1499243" cy="1250515"/>
            </a:xfrm>
            <a:custGeom>
              <a:avLst/>
              <a:gdLst>
                <a:gd name="T0" fmla="*/ 889 w 1050"/>
                <a:gd name="T1" fmla="*/ 6 h 876"/>
                <a:gd name="T2" fmla="*/ 833 w 1050"/>
                <a:gd name="T3" fmla="*/ 1 h 876"/>
                <a:gd name="T4" fmla="*/ 46 w 1050"/>
                <a:gd name="T5" fmla="*/ 1 h 876"/>
                <a:gd name="T6" fmla="*/ 0 w 1050"/>
                <a:gd name="T7" fmla="*/ 47 h 876"/>
                <a:gd name="T8" fmla="*/ 46 w 1050"/>
                <a:gd name="T9" fmla="*/ 93 h 876"/>
                <a:gd name="T10" fmla="*/ 836 w 1050"/>
                <a:gd name="T11" fmla="*/ 93 h 876"/>
                <a:gd name="T12" fmla="*/ 889 w 1050"/>
                <a:gd name="T13" fmla="*/ 102 h 876"/>
                <a:gd name="T14" fmla="*/ 889 w 1050"/>
                <a:gd name="T15" fmla="*/ 876 h 876"/>
                <a:gd name="T16" fmla="*/ 1050 w 1050"/>
                <a:gd name="T17" fmla="*/ 695 h 876"/>
                <a:gd name="T18" fmla="*/ 1050 w 1050"/>
                <a:gd name="T19" fmla="*/ 202 h 876"/>
                <a:gd name="T20" fmla="*/ 1050 w 1050"/>
                <a:gd name="T21" fmla="*/ 186 h 876"/>
                <a:gd name="T22" fmla="*/ 889 w 1050"/>
                <a:gd name="T23" fmla="*/ 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0" h="876">
                  <a:moveTo>
                    <a:pt x="889" y="6"/>
                  </a:moveTo>
                  <a:cubicBezTo>
                    <a:pt x="872" y="2"/>
                    <a:pt x="853" y="0"/>
                    <a:pt x="833" y="1"/>
                  </a:cubicBezTo>
                  <a:cubicBezTo>
                    <a:pt x="687" y="6"/>
                    <a:pt x="53" y="1"/>
                    <a:pt x="46" y="1"/>
                  </a:cubicBezTo>
                  <a:cubicBezTo>
                    <a:pt x="21" y="1"/>
                    <a:pt x="0" y="2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72" y="93"/>
                    <a:pt x="688" y="98"/>
                    <a:pt x="836" y="93"/>
                  </a:cubicBezTo>
                  <a:cubicBezTo>
                    <a:pt x="857" y="92"/>
                    <a:pt x="875" y="96"/>
                    <a:pt x="889" y="102"/>
                  </a:cubicBezTo>
                  <a:cubicBezTo>
                    <a:pt x="889" y="876"/>
                    <a:pt x="889" y="876"/>
                    <a:pt x="889" y="876"/>
                  </a:cubicBezTo>
                  <a:cubicBezTo>
                    <a:pt x="898" y="817"/>
                    <a:pt x="942" y="718"/>
                    <a:pt x="1050" y="69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0" y="186"/>
                    <a:pt x="1050" y="186"/>
                    <a:pt x="1050" y="186"/>
                  </a:cubicBezTo>
                  <a:cubicBezTo>
                    <a:pt x="1041" y="128"/>
                    <a:pt x="997" y="29"/>
                    <a:pt x="889" y="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8" name="Freeform 140"/>
            <p:cNvSpPr>
              <a:spLocks/>
            </p:cNvSpPr>
            <p:nvPr/>
          </p:nvSpPr>
          <p:spPr bwMode="auto">
            <a:xfrm>
              <a:off x="4427984" y="2427734"/>
              <a:ext cx="1500618" cy="1240895"/>
            </a:xfrm>
            <a:custGeom>
              <a:avLst/>
              <a:gdLst>
                <a:gd name="T0" fmla="*/ 1004 w 1051"/>
                <a:gd name="T1" fmla="*/ 0 h 869"/>
                <a:gd name="T2" fmla="*/ 218 w 1051"/>
                <a:gd name="T3" fmla="*/ 0 h 869"/>
                <a:gd name="T4" fmla="*/ 161 w 1051"/>
                <a:gd name="T5" fmla="*/ 5 h 869"/>
                <a:gd name="T6" fmla="*/ 0 w 1051"/>
                <a:gd name="T7" fmla="*/ 186 h 869"/>
                <a:gd name="T8" fmla="*/ 0 w 1051"/>
                <a:gd name="T9" fmla="*/ 201 h 869"/>
                <a:gd name="T10" fmla="*/ 0 w 1051"/>
                <a:gd name="T11" fmla="*/ 818 h 869"/>
                <a:gd name="T12" fmla="*/ 51 w 1051"/>
                <a:gd name="T13" fmla="*/ 869 h 869"/>
                <a:gd name="T14" fmla="*/ 110 w 1051"/>
                <a:gd name="T15" fmla="*/ 869 h 869"/>
                <a:gd name="T16" fmla="*/ 161 w 1051"/>
                <a:gd name="T17" fmla="*/ 818 h 869"/>
                <a:gd name="T18" fmla="*/ 161 w 1051"/>
                <a:gd name="T19" fmla="*/ 101 h 869"/>
                <a:gd name="T20" fmla="*/ 214 w 1051"/>
                <a:gd name="T21" fmla="*/ 92 h 869"/>
                <a:gd name="T22" fmla="*/ 1005 w 1051"/>
                <a:gd name="T23" fmla="*/ 92 h 869"/>
                <a:gd name="T24" fmla="*/ 1051 w 1051"/>
                <a:gd name="T25" fmla="*/ 46 h 869"/>
                <a:gd name="T26" fmla="*/ 1004 w 1051"/>
                <a:gd name="T27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1" h="869">
                  <a:moveTo>
                    <a:pt x="1004" y="0"/>
                  </a:moveTo>
                  <a:cubicBezTo>
                    <a:pt x="998" y="1"/>
                    <a:pt x="364" y="6"/>
                    <a:pt x="218" y="0"/>
                  </a:cubicBezTo>
                  <a:cubicBezTo>
                    <a:pt x="197" y="0"/>
                    <a:pt x="178" y="2"/>
                    <a:pt x="161" y="5"/>
                  </a:cubicBezTo>
                  <a:cubicBezTo>
                    <a:pt x="53" y="28"/>
                    <a:pt x="9" y="127"/>
                    <a:pt x="0" y="18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846"/>
                    <a:pt x="23" y="869"/>
                    <a:pt x="51" y="869"/>
                  </a:cubicBezTo>
                  <a:cubicBezTo>
                    <a:pt x="110" y="869"/>
                    <a:pt x="110" y="869"/>
                    <a:pt x="110" y="869"/>
                  </a:cubicBezTo>
                  <a:cubicBezTo>
                    <a:pt x="138" y="869"/>
                    <a:pt x="161" y="846"/>
                    <a:pt x="161" y="818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76" y="95"/>
                    <a:pt x="193" y="92"/>
                    <a:pt x="214" y="92"/>
                  </a:cubicBezTo>
                  <a:cubicBezTo>
                    <a:pt x="363" y="98"/>
                    <a:pt x="979" y="93"/>
                    <a:pt x="1005" y="92"/>
                  </a:cubicBezTo>
                  <a:cubicBezTo>
                    <a:pt x="1030" y="92"/>
                    <a:pt x="1051" y="71"/>
                    <a:pt x="1051" y="46"/>
                  </a:cubicBezTo>
                  <a:cubicBezTo>
                    <a:pt x="1050" y="21"/>
                    <a:pt x="1030" y="1"/>
                    <a:pt x="100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45" name="Freeform 142"/>
          <p:cNvSpPr>
            <a:spLocks/>
          </p:cNvSpPr>
          <p:nvPr/>
        </p:nvSpPr>
        <p:spPr bwMode="auto">
          <a:xfrm>
            <a:off x="3144765" y="3003798"/>
            <a:ext cx="1499243" cy="1250515"/>
          </a:xfrm>
          <a:custGeom>
            <a:avLst/>
            <a:gdLst>
              <a:gd name="T0" fmla="*/ 889 w 1050"/>
              <a:gd name="T1" fmla="*/ 6 h 876"/>
              <a:gd name="T2" fmla="*/ 833 w 1050"/>
              <a:gd name="T3" fmla="*/ 1 h 876"/>
              <a:gd name="T4" fmla="*/ 46 w 1050"/>
              <a:gd name="T5" fmla="*/ 1 h 876"/>
              <a:gd name="T6" fmla="*/ 0 w 1050"/>
              <a:gd name="T7" fmla="*/ 47 h 876"/>
              <a:gd name="T8" fmla="*/ 46 w 1050"/>
              <a:gd name="T9" fmla="*/ 93 h 876"/>
              <a:gd name="T10" fmla="*/ 836 w 1050"/>
              <a:gd name="T11" fmla="*/ 93 h 876"/>
              <a:gd name="T12" fmla="*/ 889 w 1050"/>
              <a:gd name="T13" fmla="*/ 102 h 876"/>
              <a:gd name="T14" fmla="*/ 889 w 1050"/>
              <a:gd name="T15" fmla="*/ 876 h 876"/>
              <a:gd name="T16" fmla="*/ 1050 w 1050"/>
              <a:gd name="T17" fmla="*/ 695 h 876"/>
              <a:gd name="T18" fmla="*/ 1050 w 1050"/>
              <a:gd name="T19" fmla="*/ 202 h 876"/>
              <a:gd name="T20" fmla="*/ 1050 w 1050"/>
              <a:gd name="T21" fmla="*/ 186 h 876"/>
              <a:gd name="T22" fmla="*/ 889 w 1050"/>
              <a:gd name="T23" fmla="*/ 6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0" h="876">
                <a:moveTo>
                  <a:pt x="889" y="6"/>
                </a:moveTo>
                <a:cubicBezTo>
                  <a:pt x="872" y="2"/>
                  <a:pt x="853" y="0"/>
                  <a:pt x="833" y="1"/>
                </a:cubicBezTo>
                <a:cubicBezTo>
                  <a:pt x="687" y="6"/>
                  <a:pt x="53" y="1"/>
                  <a:pt x="46" y="1"/>
                </a:cubicBezTo>
                <a:cubicBezTo>
                  <a:pt x="21" y="1"/>
                  <a:pt x="0" y="21"/>
                  <a:pt x="0" y="47"/>
                </a:cubicBezTo>
                <a:cubicBezTo>
                  <a:pt x="0" y="72"/>
                  <a:pt x="20" y="93"/>
                  <a:pt x="46" y="93"/>
                </a:cubicBezTo>
                <a:cubicBezTo>
                  <a:pt x="72" y="93"/>
                  <a:pt x="688" y="98"/>
                  <a:pt x="836" y="93"/>
                </a:cubicBezTo>
                <a:cubicBezTo>
                  <a:pt x="857" y="92"/>
                  <a:pt x="875" y="96"/>
                  <a:pt x="889" y="102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98" y="817"/>
                  <a:pt x="942" y="718"/>
                  <a:pt x="1050" y="695"/>
                </a:cubicBezTo>
                <a:cubicBezTo>
                  <a:pt x="1050" y="202"/>
                  <a:pt x="1050" y="202"/>
                  <a:pt x="1050" y="202"/>
                </a:cubicBezTo>
                <a:cubicBezTo>
                  <a:pt x="1050" y="186"/>
                  <a:pt x="1050" y="186"/>
                  <a:pt x="1050" y="186"/>
                </a:cubicBezTo>
                <a:cubicBezTo>
                  <a:pt x="1041" y="128"/>
                  <a:pt x="997" y="29"/>
                  <a:pt x="889" y="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endParaRPr lang="zh-CN" altLang="en-US" sz="1600">
              <a:solidFill>
                <a:srgbClr val="080808"/>
              </a:solidFill>
            </a:endParaRPr>
          </a:p>
        </p:txBody>
      </p:sp>
      <p:sp>
        <p:nvSpPr>
          <p:cNvPr id="25" name="Freeform 140"/>
          <p:cNvSpPr>
            <a:spLocks/>
          </p:cNvSpPr>
          <p:nvPr/>
        </p:nvSpPr>
        <p:spPr bwMode="auto">
          <a:xfrm>
            <a:off x="4427984" y="3363838"/>
            <a:ext cx="1500618" cy="1240895"/>
          </a:xfrm>
          <a:custGeom>
            <a:avLst/>
            <a:gdLst>
              <a:gd name="T0" fmla="*/ 1004 w 1051"/>
              <a:gd name="T1" fmla="*/ 0 h 869"/>
              <a:gd name="T2" fmla="*/ 218 w 1051"/>
              <a:gd name="T3" fmla="*/ 0 h 869"/>
              <a:gd name="T4" fmla="*/ 161 w 1051"/>
              <a:gd name="T5" fmla="*/ 5 h 869"/>
              <a:gd name="T6" fmla="*/ 0 w 1051"/>
              <a:gd name="T7" fmla="*/ 186 h 869"/>
              <a:gd name="T8" fmla="*/ 0 w 1051"/>
              <a:gd name="T9" fmla="*/ 201 h 869"/>
              <a:gd name="T10" fmla="*/ 0 w 1051"/>
              <a:gd name="T11" fmla="*/ 818 h 869"/>
              <a:gd name="T12" fmla="*/ 51 w 1051"/>
              <a:gd name="T13" fmla="*/ 869 h 869"/>
              <a:gd name="T14" fmla="*/ 110 w 1051"/>
              <a:gd name="T15" fmla="*/ 869 h 869"/>
              <a:gd name="T16" fmla="*/ 161 w 1051"/>
              <a:gd name="T17" fmla="*/ 818 h 869"/>
              <a:gd name="T18" fmla="*/ 161 w 1051"/>
              <a:gd name="T19" fmla="*/ 101 h 869"/>
              <a:gd name="T20" fmla="*/ 214 w 1051"/>
              <a:gd name="T21" fmla="*/ 92 h 869"/>
              <a:gd name="T22" fmla="*/ 1005 w 1051"/>
              <a:gd name="T23" fmla="*/ 92 h 869"/>
              <a:gd name="T24" fmla="*/ 1051 w 1051"/>
              <a:gd name="T25" fmla="*/ 46 h 869"/>
              <a:gd name="T26" fmla="*/ 1004 w 1051"/>
              <a:gd name="T27" fmla="*/ 0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51" h="869">
                <a:moveTo>
                  <a:pt x="1004" y="0"/>
                </a:moveTo>
                <a:cubicBezTo>
                  <a:pt x="998" y="1"/>
                  <a:pt x="364" y="6"/>
                  <a:pt x="218" y="0"/>
                </a:cubicBezTo>
                <a:cubicBezTo>
                  <a:pt x="197" y="0"/>
                  <a:pt x="178" y="2"/>
                  <a:pt x="161" y="5"/>
                </a:cubicBezTo>
                <a:cubicBezTo>
                  <a:pt x="53" y="28"/>
                  <a:pt x="9" y="127"/>
                  <a:pt x="0" y="186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818"/>
                  <a:pt x="0" y="818"/>
                  <a:pt x="0" y="818"/>
                </a:cubicBezTo>
                <a:cubicBezTo>
                  <a:pt x="0" y="846"/>
                  <a:pt x="23" y="869"/>
                  <a:pt x="51" y="869"/>
                </a:cubicBezTo>
                <a:cubicBezTo>
                  <a:pt x="110" y="869"/>
                  <a:pt x="110" y="869"/>
                  <a:pt x="110" y="869"/>
                </a:cubicBezTo>
                <a:cubicBezTo>
                  <a:pt x="138" y="869"/>
                  <a:pt x="161" y="846"/>
                  <a:pt x="161" y="818"/>
                </a:cubicBezTo>
                <a:cubicBezTo>
                  <a:pt x="161" y="101"/>
                  <a:pt x="161" y="101"/>
                  <a:pt x="161" y="101"/>
                </a:cubicBezTo>
                <a:cubicBezTo>
                  <a:pt x="176" y="95"/>
                  <a:pt x="193" y="92"/>
                  <a:pt x="214" y="92"/>
                </a:cubicBezTo>
                <a:cubicBezTo>
                  <a:pt x="363" y="98"/>
                  <a:pt x="979" y="93"/>
                  <a:pt x="1005" y="92"/>
                </a:cubicBezTo>
                <a:cubicBezTo>
                  <a:pt x="1030" y="92"/>
                  <a:pt x="1051" y="71"/>
                  <a:pt x="1051" y="46"/>
                </a:cubicBezTo>
                <a:cubicBezTo>
                  <a:pt x="1050" y="21"/>
                  <a:pt x="1030" y="1"/>
                  <a:pt x="10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/>
          <a:p>
            <a:endParaRPr lang="zh-CN" altLang="en-US" sz="1600">
              <a:solidFill>
                <a:srgbClr val="080808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843808" y="2787774"/>
            <a:ext cx="536130" cy="5361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 sz="1600">
              <a:solidFill>
                <a:srgbClr val="080808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580112" y="2211710"/>
            <a:ext cx="536130" cy="53613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endParaRPr lang="zh-CN" altLang="en-US" sz="1600">
              <a:solidFill>
                <a:srgbClr val="080808"/>
              </a:solidFill>
            </a:endParaRPr>
          </a:p>
        </p:txBody>
      </p:sp>
      <p:sp>
        <p:nvSpPr>
          <p:cNvPr id="48" name="TextBox 682"/>
          <p:cNvSpPr txBox="1"/>
          <p:nvPr/>
        </p:nvSpPr>
        <p:spPr>
          <a:xfrm>
            <a:off x="2987824" y="1851670"/>
            <a:ext cx="2872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2</a:t>
            </a:r>
            <a:endParaRPr lang="zh-CN" altLang="en-US" sz="20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9" name="TextBox 682"/>
          <p:cNvSpPr txBox="1"/>
          <p:nvPr/>
        </p:nvSpPr>
        <p:spPr>
          <a:xfrm>
            <a:off x="5724128" y="2283718"/>
            <a:ext cx="2872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3</a:t>
            </a:r>
            <a:endParaRPr lang="zh-CN" altLang="en-US" sz="20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0" name="TextBox 682"/>
          <p:cNvSpPr txBox="1"/>
          <p:nvPr/>
        </p:nvSpPr>
        <p:spPr>
          <a:xfrm>
            <a:off x="2987824" y="2859782"/>
            <a:ext cx="2872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4</a:t>
            </a:r>
            <a:endParaRPr lang="zh-CN" altLang="en-US" sz="20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1" name="TextBox 682"/>
          <p:cNvSpPr txBox="1"/>
          <p:nvPr/>
        </p:nvSpPr>
        <p:spPr>
          <a:xfrm>
            <a:off x="5724128" y="3291830"/>
            <a:ext cx="2872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5</a:t>
            </a:r>
            <a:endParaRPr lang="zh-CN" altLang="en-US" sz="20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040467" y="2283718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400" b="1" spc="3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《口耳目》</a:t>
            </a:r>
            <a:endParaRPr lang="zh-CN" altLang="en-US" sz="2400" b="1" spc="300" dirty="0" smtClean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55577" y="2859782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400" b="1" spc="3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b="1" spc="3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日</a:t>
            </a:r>
            <a:r>
              <a:rPr lang="zh-CN" altLang="zh-CN" sz="2400" b="1" spc="3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月水火》</a:t>
            </a:r>
            <a:endParaRPr lang="zh-CN" altLang="en-US" sz="2400" b="1" spc="300" dirty="0" smtClean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788024" y="3795886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意</a:t>
            </a:r>
            <a:r>
              <a:rPr lang="zh-CN" altLang="zh-CN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在让学生在有趣的情境中走进语文，乐于识字</a:t>
            </a:r>
            <a:r>
              <a:rPr lang="zh-CN" alt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283968" y="555526"/>
            <a:ext cx="504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本单元是第一个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识字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单元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00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-36512" y="1245989"/>
            <a:ext cx="257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）识字写字</a:t>
            </a: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11560" y="1779662"/>
            <a:ext cx="69847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①识字</a:t>
            </a:r>
          </a:p>
          <a:p>
            <a:pPr marR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·示范朗读，跟读正音</a:t>
            </a:r>
          </a:p>
          <a:p>
            <a:pPr marR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·</a:t>
            </a:r>
            <a:endParaRPr lang="en-US" altLang="zh-CN" sz="24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zh-CN" sz="2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·</a:t>
            </a:r>
            <a:endParaRPr lang="en-US" altLang="zh-CN" sz="24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355976" y="2355726"/>
            <a:ext cx="4320480" cy="216024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7984" y="249567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由于学生还未学习拼音，主要靠多种形式的示范朗读来正音。教学时可以采用多种方式趣味朗读课文，在反复朗读和背</a:t>
            </a:r>
            <a:r>
              <a:rPr lang="zh-CN" altLang="en-US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诵</a:t>
            </a:r>
            <a:r>
              <a:rPr lang="zh-CN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中帮助学生读准字音。</a:t>
            </a:r>
          </a:p>
          <a:p>
            <a:pPr lvl="0"/>
            <a:r>
              <a:rPr lang="en-US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zh-CN" sz="2400" b="1" dirty="0" smtClean="0">
              <a:solidFill>
                <a:srgbClr val="080808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Freeform 28"/>
          <p:cNvSpPr>
            <a:spLocks/>
          </p:cNvSpPr>
          <p:nvPr/>
        </p:nvSpPr>
        <p:spPr bwMode="auto">
          <a:xfrm>
            <a:off x="2483768" y="2715766"/>
            <a:ext cx="1800200" cy="1008112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91137" grpId="0"/>
      <p:bldP spid="91138" grpId="0"/>
      <p:bldP spid="7" grpId="0" animBg="1"/>
      <p:bldP spid="8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-36512" y="1245989"/>
            <a:ext cx="257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）识字写字</a:t>
            </a: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11560" y="1779662"/>
            <a:ext cx="6984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①识字</a:t>
            </a:r>
          </a:p>
          <a:p>
            <a:pPr marR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·示范朗读，跟读正音</a:t>
            </a:r>
          </a:p>
          <a:p>
            <a:pPr marR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·合作对读，认读生字</a:t>
            </a:r>
            <a:endParaRPr lang="en-US" altLang="zh-CN" sz="24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zh-CN" sz="2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·</a:t>
            </a:r>
            <a:endParaRPr lang="en-US" altLang="zh-CN" sz="24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355976" y="2355726"/>
            <a:ext cx="4320480" cy="216024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5976" y="242773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教师可以借</a:t>
            </a:r>
            <a:r>
              <a:rPr lang="zh-CN" altLang="en-US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助</a:t>
            </a:r>
            <a:r>
              <a:rPr lang="zh-CN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生字卡片，与一位学生示范边对对子边找生字，引导学生同桌对对子。通过师生、生生找生字对对子，既认读生字，又了解课文内容。</a:t>
            </a:r>
          </a:p>
          <a:p>
            <a:pPr lvl="0"/>
            <a:r>
              <a:rPr lang="en-US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zh-CN" sz="2400" b="1" dirty="0" smtClean="0">
              <a:solidFill>
                <a:srgbClr val="080808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Freeform 28"/>
          <p:cNvSpPr>
            <a:spLocks/>
          </p:cNvSpPr>
          <p:nvPr/>
        </p:nvSpPr>
        <p:spPr bwMode="auto">
          <a:xfrm>
            <a:off x="2627784" y="3291830"/>
            <a:ext cx="1800200" cy="1008112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-36512" y="1245989"/>
            <a:ext cx="257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）识字写字</a:t>
            </a: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11560" y="1779662"/>
            <a:ext cx="6984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①识字</a:t>
            </a:r>
          </a:p>
          <a:p>
            <a:pPr marR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·示范朗读，跟读正音</a:t>
            </a:r>
          </a:p>
          <a:p>
            <a:pPr marR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·合作对读，认读生字</a:t>
            </a:r>
            <a:endParaRPr lang="en-US" altLang="zh-CN" sz="24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·识记字形，理解字义</a:t>
            </a:r>
            <a:endParaRPr lang="en-US" altLang="zh-CN" sz="24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355976" y="2787774"/>
            <a:ext cx="4104456" cy="151216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39952" y="2931790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其一，图文对照，理解字义。</a:t>
            </a:r>
          </a:p>
          <a:p>
            <a:pPr lvl="0"/>
            <a:r>
              <a:rPr lang="en-US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zh-CN" sz="2400" b="1" dirty="0" smtClean="0">
              <a:solidFill>
                <a:srgbClr val="080808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Freeform 28"/>
          <p:cNvSpPr>
            <a:spLocks/>
          </p:cNvSpPr>
          <p:nvPr/>
        </p:nvSpPr>
        <p:spPr bwMode="auto">
          <a:xfrm>
            <a:off x="2627784" y="3291830"/>
            <a:ext cx="1800200" cy="1008112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-36512" y="1245989"/>
            <a:ext cx="257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）识字写字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355976" y="2787774"/>
            <a:ext cx="4104456" cy="151216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39952" y="2931790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其一，图文对照，理解字义。</a:t>
            </a:r>
          </a:p>
          <a:p>
            <a:pPr lvl="0"/>
            <a:r>
              <a:rPr lang="en-US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其二，抓特点，形象化识记。</a:t>
            </a:r>
          </a:p>
          <a:p>
            <a:pPr lvl="0"/>
            <a:r>
              <a:rPr lang="en-US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其三，组词</a:t>
            </a:r>
            <a:r>
              <a:rPr lang="zh-CN" altLang="en-US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拓展</a:t>
            </a:r>
            <a:r>
              <a:rPr lang="zh-CN" altLang="en-US" sz="2400" b="1" dirty="0" smtClean="0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识记。</a:t>
            </a:r>
            <a:endParaRPr lang="zh-CN" altLang="zh-CN" sz="2400" b="1" dirty="0" smtClean="0">
              <a:solidFill>
                <a:srgbClr val="080808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9822"/>
            <a:ext cx="2376264" cy="175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211960" y="483518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鸟</a:t>
            </a:r>
            <a:endParaRPr lang="zh-CN" altLang="en-US" sz="13800" dirty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35646"/>
            <a:ext cx="2638252" cy="19442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755576" y="20676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②写字</a:t>
            </a:r>
          </a:p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教师在示范时，要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边示范书写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边说新笔画名称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，让学生也跟着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书空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，帮助学生巩固笔画名称，记住笔顺。</a:t>
            </a:r>
            <a:endParaRPr lang="en-US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本课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“虫”字的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“口”要写得扁一些，从重到轻。</a:t>
            </a: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6512" y="1245989"/>
            <a:ext cx="257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）识字写字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-108520" y="1245989"/>
            <a:ext cx="2640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）课文学习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827584" y="2139702"/>
            <a:ext cx="3528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对韵歌，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读出节奏韵味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是本课朗读的重点。同时在朗读中引导学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生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感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悟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对子间的对应关系，感受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课文所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呈现的美景。</a:t>
            </a:r>
            <a:endParaRPr lang="en-US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endParaRPr lang="zh-CN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7614"/>
            <a:ext cx="3024336" cy="3513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" grpId="0"/>
      <p:bldP spid="911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-108520" y="1245989"/>
            <a:ext cx="2640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）课文学习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5536" y="1275606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endParaRPr lang="zh-CN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①朗读指导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。范读时，可以把对应的事物名称略读重一点。可以引导学生采用拍手读、同桌对读等多种方式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诵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读。</a:t>
            </a:r>
          </a:p>
          <a:p>
            <a:pPr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②理解运用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。借动图画，感受对应关系。本课分单字对和双字对两种形式，可根据课文内容出示相应的图画，引导学生发现对子间的关系。</a:t>
            </a: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timgsa.baidu.com/timg?image&amp;quality=80&amp;size=b9999_10000&amp;sec=1546683201619&amp;di=4d947a64057ef152da21d5d7347a8558&amp;imgtype=0&amp;src=http%3A%2F%2Fpic.51yuansu.com%2Fpic3%2Fcover%2F02%2F68%2F22%2F5a17d4d82c722_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9862"/>
            <a:ext cx="3203848" cy="15780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29923"/>
            <a:ext cx="2638252" cy="19135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 l="68412" t="45323" b="14390"/>
          <a:stretch>
            <a:fillRect/>
          </a:stretch>
        </p:blipFill>
        <p:spPr bwMode="auto">
          <a:xfrm>
            <a:off x="6804248" y="3337858"/>
            <a:ext cx="2188518" cy="180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-108520" y="1245989"/>
            <a:ext cx="2640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）课文学习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timgsa.baidu.com/timg?image&amp;quality=80&amp;size=b9999_10000&amp;sec=1546683201619&amp;di=4d947a64057ef152da21d5d7347a8558&amp;imgtype=0&amp;src=http%3A%2F%2Fpic.51yuansu.com%2Fpic3%2Fcover%2F02%2F68%2F22%2F5a17d4d82c722_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9862"/>
            <a:ext cx="3203848" cy="15780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229923"/>
            <a:ext cx="2638252" cy="19135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矩形 11"/>
          <p:cNvSpPr/>
          <p:nvPr/>
        </p:nvSpPr>
        <p:spPr>
          <a:xfrm>
            <a:off x="3563888" y="1707654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6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山清</a:t>
            </a:r>
            <a:r>
              <a:rPr lang="zh-CN" altLang="zh-CN" sz="2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水秀</a:t>
            </a:r>
            <a:r>
              <a:rPr lang="zh-CN" altLang="en-US" sz="2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600" b="1" dirty="0" smtClean="0">
              <a:solidFill>
                <a:srgbClr val="66CCFF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2600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柳绿</a:t>
            </a:r>
            <a:r>
              <a:rPr lang="zh-CN" altLang="zh-CN" sz="2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桃红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600" b="1" dirty="0" smtClean="0">
              <a:solidFill>
                <a:srgbClr val="FF7C8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3419872" y="1203598"/>
            <a:ext cx="2304256" cy="2016224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print"/>
          <a:srcRect l="68412" t="45323" b="14390"/>
          <a:stretch>
            <a:fillRect/>
          </a:stretch>
        </p:blipFill>
        <p:spPr bwMode="auto">
          <a:xfrm>
            <a:off x="6804248" y="3337858"/>
            <a:ext cx="2188518" cy="180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-108520" y="1245989"/>
            <a:ext cx="2640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）课文学习</a:t>
            </a:r>
            <a:endParaRPr lang="zh-CN" altLang="en-US" sz="2400" dirty="0" smtClean="0">
              <a:solidFill>
                <a:srgbClr val="4E33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zh-CN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endParaRPr lang="en-US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timgsa.baidu.com/timg?image&amp;quality=80&amp;size=b9999_10000&amp;sec=1546683201619&amp;di=4d947a64057ef152da21d5d7347a8558&amp;imgtype=0&amp;src=http%3A%2F%2Fpic.51yuansu.com%2Fpic3%2Fcover%2F02%2F68%2F22%2F5a17d4d82c722_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9862"/>
            <a:ext cx="3203848" cy="15780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229923"/>
            <a:ext cx="2638252" cy="19135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矩形 11"/>
          <p:cNvSpPr/>
          <p:nvPr/>
        </p:nvSpPr>
        <p:spPr>
          <a:xfrm>
            <a:off x="3563888" y="1707654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6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山清</a:t>
            </a:r>
            <a:r>
              <a:rPr lang="zh-CN" altLang="zh-CN" sz="2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水秀</a:t>
            </a:r>
            <a:r>
              <a:rPr lang="zh-CN" altLang="en-US" sz="2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600" b="1" dirty="0" smtClean="0">
              <a:solidFill>
                <a:srgbClr val="66CCFF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2600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柳绿</a:t>
            </a:r>
            <a:r>
              <a:rPr lang="zh-CN" altLang="zh-CN" sz="2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桃红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600" b="1" dirty="0" smtClean="0">
              <a:solidFill>
                <a:srgbClr val="FF7C8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3419872" y="1203598"/>
            <a:ext cx="2304256" cy="2016224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012160" y="1563638"/>
            <a:ext cx="2458041" cy="1368152"/>
            <a:chOff x="6444208" y="1491630"/>
            <a:chExt cx="1948812" cy="1084714"/>
          </a:xfrm>
        </p:grpSpPr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6444208" y="1491630"/>
              <a:ext cx="1948812" cy="1084714"/>
              <a:chOff x="1856491" y="839292"/>
              <a:chExt cx="2570781" cy="1430909"/>
            </a:xfrm>
          </p:grpSpPr>
          <p:sp>
            <p:nvSpPr>
              <p:cNvPr id="16" name="椭圆 15"/>
              <p:cNvSpPr>
                <a:spLocks noChangeAspect="1"/>
              </p:cNvSpPr>
              <p:nvPr/>
            </p:nvSpPr>
            <p:spPr>
              <a:xfrm>
                <a:off x="1856491" y="839292"/>
                <a:ext cx="576000" cy="575998"/>
              </a:xfrm>
              <a:prstGeom prst="ellipse">
                <a:avLst/>
              </a:pr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accent6"/>
                    </a:solidFill>
                    <a:latin typeface="华文楷体" pitchFamily="2" charset="-122"/>
                    <a:ea typeface="华文楷体" pitchFamily="2" charset="-122"/>
                  </a:rPr>
                  <a:t>山</a:t>
                </a:r>
                <a:endParaRPr lang="zh-CN" altLang="en-US" sz="2400" b="1" dirty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17" name="椭圆 16"/>
              <p:cNvSpPr>
                <a:spLocks noChangeAspect="1"/>
              </p:cNvSpPr>
              <p:nvPr/>
            </p:nvSpPr>
            <p:spPr>
              <a:xfrm>
                <a:off x="3851272" y="1694201"/>
                <a:ext cx="576000" cy="576000"/>
              </a:xfrm>
              <a:prstGeom prst="ellipse">
                <a:avLst/>
              </a:prstGeom>
              <a:solidFill>
                <a:schemeClr val="bg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accent6"/>
                    </a:solidFill>
                    <a:latin typeface="华文楷体" pitchFamily="2" charset="-122"/>
                    <a:ea typeface="华文楷体" pitchFamily="2" charset="-122"/>
                  </a:rPr>
                  <a:t>红</a:t>
                </a:r>
                <a:endParaRPr lang="zh-CN" altLang="en-US" sz="2400" b="1" dirty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18" name="椭圆 17"/>
              <p:cNvSpPr>
                <a:spLocks noChangeAspect="1"/>
              </p:cNvSpPr>
              <p:nvPr/>
            </p:nvSpPr>
            <p:spPr>
              <a:xfrm>
                <a:off x="2521418" y="839292"/>
                <a:ext cx="576000" cy="576000"/>
              </a:xfrm>
              <a:prstGeom prst="ellipse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zh-CN" altLang="en-US" sz="2400" b="1" dirty="0" smtClean="0">
                    <a:solidFill>
                      <a:schemeClr val="accent6"/>
                    </a:solidFill>
                    <a:latin typeface="华文楷体" pitchFamily="2" charset="-122"/>
                    <a:ea typeface="华文楷体" pitchFamily="2" charset="-122"/>
                  </a:rPr>
                  <a:t>水</a:t>
                </a:r>
                <a:endParaRPr lang="zh-CN" altLang="en-US" sz="2400" b="1" dirty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19" name="椭圆 18"/>
              <p:cNvSpPr>
                <a:spLocks noChangeAspect="1"/>
              </p:cNvSpPr>
              <p:nvPr/>
            </p:nvSpPr>
            <p:spPr>
              <a:xfrm>
                <a:off x="3186345" y="1694201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accent6"/>
                    </a:solidFill>
                    <a:latin typeface="华文楷体" pitchFamily="2" charset="-122"/>
                    <a:ea typeface="华文楷体" pitchFamily="2" charset="-122"/>
                  </a:rPr>
                  <a:t>绿</a:t>
                </a:r>
                <a:endParaRPr lang="zh-CN" altLang="en-US" sz="2400" b="1" dirty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20" name="椭圆 19"/>
              <p:cNvSpPr>
                <a:spLocks noChangeAspect="1"/>
              </p:cNvSpPr>
              <p:nvPr/>
            </p:nvSpPr>
            <p:spPr>
              <a:xfrm>
                <a:off x="2521418" y="1694201"/>
                <a:ext cx="576000" cy="576000"/>
              </a:xfrm>
              <a:prstGeom prst="ellipse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accent6"/>
                    </a:solidFill>
                    <a:latin typeface="华文楷体" pitchFamily="2" charset="-122"/>
                    <a:ea typeface="华文楷体" pitchFamily="2" charset="-122"/>
                  </a:rPr>
                  <a:t>桃</a:t>
                </a:r>
                <a:endParaRPr lang="zh-CN" altLang="en-US" sz="2400" b="1" dirty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21" name="椭圆 20"/>
              <p:cNvSpPr>
                <a:spLocks noChangeAspect="1"/>
              </p:cNvSpPr>
              <p:nvPr/>
            </p:nvSpPr>
            <p:spPr>
              <a:xfrm>
                <a:off x="3851272" y="839292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accent6"/>
                    </a:solidFill>
                    <a:latin typeface="华文楷体" pitchFamily="2" charset="-122"/>
                    <a:ea typeface="华文楷体" pitchFamily="2" charset="-122"/>
                  </a:rPr>
                  <a:t>秀</a:t>
                </a:r>
                <a:endParaRPr lang="zh-CN" altLang="en-US" sz="2400" b="1" dirty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22" name="椭圆 21"/>
              <p:cNvSpPr>
                <a:spLocks noChangeAspect="1"/>
              </p:cNvSpPr>
              <p:nvPr/>
            </p:nvSpPr>
            <p:spPr>
              <a:xfrm>
                <a:off x="3186345" y="839292"/>
                <a:ext cx="576000" cy="576000"/>
              </a:xfrm>
              <a:prstGeom prst="ellipse">
                <a:avLst/>
              </a:prstGeom>
              <a:solidFill>
                <a:schemeClr val="bg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accent6"/>
                    </a:solidFill>
                    <a:latin typeface="华文楷体" pitchFamily="2" charset="-122"/>
                    <a:ea typeface="华文楷体" pitchFamily="2" charset="-122"/>
                  </a:rPr>
                  <a:t>清</a:t>
                </a:r>
                <a:endParaRPr lang="zh-CN" altLang="en-US" sz="2400" b="1" dirty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endParaRPr>
              </a:p>
            </p:txBody>
          </p:sp>
        </p:grp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6444208" y="2139702"/>
              <a:ext cx="436644" cy="436642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柳</a:t>
              </a:r>
              <a:endParaRPr lang="zh-CN" altLang="en-US" sz="2400" b="1" dirty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</p:grp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6" cstate="print"/>
          <a:srcRect l="68412" t="45323" b="14390"/>
          <a:stretch>
            <a:fillRect/>
          </a:stretch>
        </p:blipFill>
        <p:spPr bwMode="auto">
          <a:xfrm>
            <a:off x="6804248" y="3337858"/>
            <a:ext cx="2188518" cy="180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accent5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zh-CN" sz="2400" dirty="0" smtClean="0">
                <a:solidFill>
                  <a:schemeClr val="accent5"/>
                </a:solidFill>
                <a:latin typeface="黑体" pitchFamily="49" charset="-122"/>
                <a:ea typeface="黑体" pitchFamily="49" charset="-122"/>
              </a:rPr>
              <a:t>、说教学</a:t>
            </a:r>
            <a:r>
              <a:rPr lang="zh-CN" altLang="en-US" sz="2400" dirty="0" smtClean="0">
                <a:solidFill>
                  <a:schemeClr val="accent5"/>
                </a:solidFill>
                <a:latin typeface="黑体" pitchFamily="49" charset="-122"/>
                <a:ea typeface="黑体" pitchFamily="49" charset="-122"/>
              </a:rPr>
              <a:t>效果</a:t>
            </a:r>
            <a:endParaRPr lang="en-US" altLang="zh-CN" sz="2400" dirty="0">
              <a:solidFill>
                <a:schemeClr val="accent5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67544" y="843558"/>
            <a:ext cx="2880320" cy="3323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zh-CN" sz="2400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</a:t>
            </a:r>
            <a:r>
              <a:rPr lang="zh-CN" altLang="en-US" sz="2400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反思</a:t>
            </a:r>
            <a:endParaRPr lang="en-US" altLang="en-US" sz="24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95536" y="1635646"/>
            <a:ext cx="360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solidFill>
                  <a:srgbClr val="4E33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教学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对韵歌</a:t>
            </a:r>
            <a:r>
              <a:rPr lang="zh-CN" altLang="zh-CN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时，应采用多种形式让学生在反复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朗读中识字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，并在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读中感悟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，同时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创设情境</a:t>
            </a: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，调动学生学习的积极性，从而提高学生的语文核心素养。</a:t>
            </a:r>
            <a:endParaRPr lang="en-US" altLang="zh-CN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400" b="1" dirty="0" smtClean="0">
              <a:solidFill>
                <a:schemeClr val="accent4"/>
              </a:solidFill>
              <a:latin typeface="华文楷体" pitchFamily="2" charset="-122"/>
              <a:ea typeface="华文楷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  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93759" y="1563638"/>
            <a:ext cx="4754705" cy="3075806"/>
            <a:chOff x="3993759" y="1563638"/>
            <a:chExt cx="4754705" cy="307580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3759" y="1563638"/>
              <a:ext cx="4754705" cy="30758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7668344" y="4155926"/>
              <a:ext cx="864096" cy="2880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90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8"/>
          <p:cNvSpPr>
            <a:spLocks/>
          </p:cNvSpPr>
          <p:nvPr/>
        </p:nvSpPr>
        <p:spPr bwMode="auto">
          <a:xfrm rot="10800000" flipH="1">
            <a:off x="1043608" y="3579862"/>
            <a:ext cx="1731535" cy="848297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8"/>
          <p:cNvSpPr>
            <a:spLocks/>
          </p:cNvSpPr>
          <p:nvPr/>
        </p:nvSpPr>
        <p:spPr bwMode="auto">
          <a:xfrm rot="10800000" flipH="1">
            <a:off x="1042201" y="2515540"/>
            <a:ext cx="1731535" cy="1424361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9"/>
          <p:cNvSpPr>
            <a:spLocks/>
          </p:cNvSpPr>
          <p:nvPr/>
        </p:nvSpPr>
        <p:spPr bwMode="auto">
          <a:xfrm rot="10800000" flipH="1">
            <a:off x="611560" y="1563638"/>
            <a:ext cx="2206857" cy="2374356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323528" y="3507854"/>
            <a:ext cx="1024952" cy="1024292"/>
          </a:xfrm>
          <a:prstGeom prst="ellipse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单元重点</a:t>
            </a:r>
            <a:endParaRPr lang="zh-CN" altLang="en-US" sz="1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87824" y="1462013"/>
            <a:ext cx="514806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借助听读和联系生活经验来学习汉字。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94594" y="2091501"/>
            <a:ext cx="582587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联系学生的生活，运用多种识字方法和具体形象的直观</a:t>
            </a:r>
            <a:r>
              <a:rPr lang="zh-CN" alt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手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段，帮助学生建立汉字音、形、义之间的联系，激发学生的识字兴趣。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94594" y="3507854"/>
            <a:ext cx="575387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还要勾连上一单元中的“讲故事”“听故事”和本单元后的“快乐读书吧”，引导学生和大人一起读故事，体验识字的价值。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一、说教材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>
          <a:xfrm>
            <a:off x="251520" y="771550"/>
            <a:ext cx="4176464" cy="3627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本节课在本单元的作用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94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" grpId="0" animBg="1"/>
      <p:bldP spid="12" grpId="0" animBg="1"/>
      <p:bldP spid="8" grpId="0" animBg="1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圆框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83518"/>
            <a:ext cx="5339080" cy="4200525"/>
          </a:xfrm>
          <a:prstGeom prst="rect">
            <a:avLst/>
          </a:prstGeom>
        </p:spPr>
      </p:pic>
      <p:sp>
        <p:nvSpPr>
          <p:cNvPr id="6" name="文本框 6"/>
          <p:cNvSpPr txBox="1"/>
          <p:nvPr/>
        </p:nvSpPr>
        <p:spPr>
          <a:xfrm>
            <a:off x="3203848" y="192367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谢谢观看</a:t>
            </a:r>
          </a:p>
        </p:txBody>
      </p:sp>
      <p:pic>
        <p:nvPicPr>
          <p:cNvPr id="7" name="图片 6" descr="花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590" y="-10159"/>
            <a:ext cx="1106334" cy="21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9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>
          <a:xfrm>
            <a:off x="2531000" y="1488032"/>
            <a:ext cx="4125719" cy="295976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8" tIns="28568" rIns="28568" bIns="28568" numCol="1" spcCol="1270" anchor="b" anchorCtr="0">
            <a:noAutofit/>
          </a:bodyPr>
          <a:lstStyle/>
          <a:p>
            <a:pPr defTabSz="666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>
              <a:solidFill>
                <a:schemeClr val="accent1"/>
              </a:solidFill>
            </a:endParaRPr>
          </a:p>
        </p:txBody>
      </p:sp>
      <p:sp>
        <p:nvSpPr>
          <p:cNvPr id="9" name="Straight Connector 10"/>
          <p:cNvSpPr/>
          <p:nvPr/>
        </p:nvSpPr>
        <p:spPr>
          <a:xfrm>
            <a:off x="904270" y="1851669"/>
            <a:ext cx="7196122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3"/>
          <p:cNvGrpSpPr/>
          <p:nvPr/>
        </p:nvGrpSpPr>
        <p:grpSpPr>
          <a:xfrm>
            <a:off x="755576" y="1456983"/>
            <a:ext cx="754727" cy="754727"/>
            <a:chOff x="1071014" y="2141084"/>
            <a:chExt cx="914400" cy="914400"/>
          </a:xfrm>
          <a:solidFill>
            <a:schemeClr val="accent2"/>
          </a:solidFill>
        </p:grpSpPr>
        <p:sp>
          <p:nvSpPr>
            <p:cNvPr id="11" name="Teardrop 1"/>
            <p:cNvSpPr/>
            <p:nvPr/>
          </p:nvSpPr>
          <p:spPr>
            <a:xfrm rot="2714409">
              <a:off x="1071014" y="2141084"/>
              <a:ext cx="914400" cy="9144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2">
                <a:solidFill>
                  <a:schemeClr val="accent1"/>
                </a:solidFill>
              </a:endParaRPr>
            </a:p>
          </p:txBody>
        </p:sp>
        <p:grpSp>
          <p:nvGrpSpPr>
            <p:cNvPr id="12" name="Group 26"/>
            <p:cNvGrpSpPr>
              <a:grpSpLocks noChangeAspect="1"/>
            </p:cNvGrpSpPr>
            <p:nvPr/>
          </p:nvGrpSpPr>
          <p:grpSpPr>
            <a:xfrm>
              <a:off x="1352010" y="2413086"/>
              <a:ext cx="352407" cy="359364"/>
              <a:chOff x="7160655" y="2178006"/>
              <a:chExt cx="379359" cy="386846"/>
            </a:xfrm>
            <a:grpFill/>
          </p:grpSpPr>
          <p:sp>
            <p:nvSpPr>
              <p:cNvPr id="13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Freeform 37"/>
              <p:cNvSpPr>
                <a:spLocks/>
              </p:cNvSpPr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Freeform 38"/>
              <p:cNvSpPr>
                <a:spLocks/>
              </p:cNvSpPr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2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1691680" y="1550427"/>
            <a:ext cx="6243532" cy="479906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从本单元开始，学生就进入正式的语文学习。</a:t>
            </a:r>
            <a:endParaRPr lang="en-US" altLang="en-US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Freeform 47"/>
          <p:cNvSpPr/>
          <p:nvPr/>
        </p:nvSpPr>
        <p:spPr>
          <a:xfrm>
            <a:off x="3015804" y="2125200"/>
            <a:ext cx="4125719" cy="295976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8" tIns="28568" rIns="28568" bIns="28568" numCol="1" spcCol="1270" anchor="b" anchorCtr="0">
            <a:noAutofit/>
          </a:bodyPr>
          <a:lstStyle/>
          <a:p>
            <a:pPr defTabSz="666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>
              <a:solidFill>
                <a:schemeClr val="accent1"/>
              </a:solidFill>
            </a:endParaRPr>
          </a:p>
        </p:txBody>
      </p:sp>
      <p:sp>
        <p:nvSpPr>
          <p:cNvPr id="18" name="Straight Connector 48"/>
          <p:cNvSpPr/>
          <p:nvPr/>
        </p:nvSpPr>
        <p:spPr>
          <a:xfrm>
            <a:off x="1366659" y="2499741"/>
            <a:ext cx="666082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67744" y="2211710"/>
            <a:ext cx="6552728" cy="479906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注意培养学生学习习惯，特别是写字和朗读习惯。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Freeform 57"/>
          <p:cNvSpPr/>
          <p:nvPr/>
        </p:nvSpPr>
        <p:spPr>
          <a:xfrm>
            <a:off x="2105997" y="2688032"/>
            <a:ext cx="4125719" cy="295976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8" tIns="28568" rIns="28568" bIns="28568" numCol="1" spcCol="1270" anchor="b" anchorCtr="0">
            <a:noAutofit/>
          </a:bodyPr>
          <a:lstStyle/>
          <a:p>
            <a:pPr defTabSz="666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>
              <a:solidFill>
                <a:schemeClr val="accent1"/>
              </a:solidFill>
            </a:endParaRPr>
          </a:p>
        </p:txBody>
      </p:sp>
      <p:sp>
        <p:nvSpPr>
          <p:cNvPr id="21" name="Straight Connector 58"/>
          <p:cNvSpPr/>
          <p:nvPr/>
        </p:nvSpPr>
        <p:spPr>
          <a:xfrm>
            <a:off x="904270" y="3219822"/>
            <a:ext cx="7196122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979712" y="2955940"/>
            <a:ext cx="6243531" cy="479906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写字姿势要正确，按笔顺规则正确书写。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" name="Freeform 67"/>
          <p:cNvSpPr/>
          <p:nvPr/>
        </p:nvSpPr>
        <p:spPr>
          <a:xfrm>
            <a:off x="3015804" y="3253192"/>
            <a:ext cx="4125719" cy="295976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8" tIns="28568" rIns="28568" bIns="28568" numCol="1" spcCol="1270" anchor="b" anchorCtr="0">
            <a:noAutofit/>
          </a:bodyPr>
          <a:lstStyle/>
          <a:p>
            <a:pPr defTabSz="666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>
              <a:solidFill>
                <a:schemeClr val="accent1"/>
              </a:solidFill>
            </a:endParaRPr>
          </a:p>
        </p:txBody>
      </p:sp>
      <p:sp>
        <p:nvSpPr>
          <p:cNvPr id="24" name="Straight Connector 68"/>
          <p:cNvSpPr/>
          <p:nvPr/>
        </p:nvSpPr>
        <p:spPr>
          <a:xfrm>
            <a:off x="1391568" y="3939901"/>
            <a:ext cx="6635916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69"/>
          <p:cNvSpPr/>
          <p:nvPr/>
        </p:nvSpPr>
        <p:spPr>
          <a:xfrm>
            <a:off x="3070217" y="3518319"/>
            <a:ext cx="4125719" cy="295976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8" tIns="28568" rIns="28568" bIns="28568" numCol="1" spcCol="1270" anchor="b" anchorCtr="0">
            <a:noAutofit/>
          </a:bodyPr>
          <a:lstStyle/>
          <a:p>
            <a:pPr defTabSz="6665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>
              <a:solidFill>
                <a:schemeClr val="accent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411760" y="3676020"/>
            <a:ext cx="6480720" cy="479906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朗读课文，要做到眼到、口到、心到，读正确。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27" name="Group 85"/>
          <p:cNvGrpSpPr/>
          <p:nvPr/>
        </p:nvGrpSpPr>
        <p:grpSpPr>
          <a:xfrm>
            <a:off x="827584" y="2825135"/>
            <a:ext cx="754727" cy="754727"/>
            <a:chOff x="1071014" y="3645465"/>
            <a:chExt cx="914400" cy="914400"/>
          </a:xfrm>
          <a:solidFill>
            <a:schemeClr val="accent2"/>
          </a:solidFill>
        </p:grpSpPr>
        <p:sp>
          <p:nvSpPr>
            <p:cNvPr id="28" name="Teardrop 56"/>
            <p:cNvSpPr/>
            <p:nvPr/>
          </p:nvSpPr>
          <p:spPr>
            <a:xfrm rot="2714409">
              <a:off x="1071014" y="3645465"/>
              <a:ext cx="914400" cy="914400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2">
                <a:solidFill>
                  <a:schemeClr val="accent1"/>
                </a:solidFill>
              </a:endParaRPr>
            </a:p>
          </p:txBody>
        </p:sp>
        <p:grpSp>
          <p:nvGrpSpPr>
            <p:cNvPr id="29" name="Group 76"/>
            <p:cNvGrpSpPr>
              <a:grpSpLocks noChangeAspect="1"/>
            </p:cNvGrpSpPr>
            <p:nvPr/>
          </p:nvGrpSpPr>
          <p:grpSpPr>
            <a:xfrm>
              <a:off x="1357162" y="3948046"/>
              <a:ext cx="339996" cy="299327"/>
              <a:chOff x="6040049" y="4182118"/>
              <a:chExt cx="521619" cy="459224"/>
            </a:xfrm>
            <a:grpFill/>
          </p:grpSpPr>
          <p:sp>
            <p:nvSpPr>
              <p:cNvPr id="30" name="Freeform 84"/>
              <p:cNvSpPr>
                <a:spLocks/>
              </p:cNvSpPr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Freeform 85"/>
              <p:cNvSpPr>
                <a:spLocks/>
              </p:cNvSpPr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Freeform 86"/>
              <p:cNvSpPr>
                <a:spLocks/>
              </p:cNvSpPr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Freeform 87"/>
              <p:cNvSpPr>
                <a:spLocks/>
              </p:cNvSpPr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88"/>
              <p:cNvSpPr>
                <a:spLocks/>
              </p:cNvSpPr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2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5" name="Group 86"/>
          <p:cNvGrpSpPr/>
          <p:nvPr/>
        </p:nvGrpSpPr>
        <p:grpSpPr>
          <a:xfrm>
            <a:off x="1312387" y="3545215"/>
            <a:ext cx="754727" cy="754727"/>
            <a:chOff x="1717587" y="4399207"/>
            <a:chExt cx="914400" cy="914400"/>
          </a:xfrm>
          <a:solidFill>
            <a:schemeClr val="accent2"/>
          </a:solidFill>
        </p:grpSpPr>
        <p:sp>
          <p:nvSpPr>
            <p:cNvPr id="36" name="Teardrop 66"/>
            <p:cNvSpPr/>
            <p:nvPr/>
          </p:nvSpPr>
          <p:spPr>
            <a:xfrm rot="2714409">
              <a:off x="1717587" y="4399207"/>
              <a:ext cx="914400" cy="914400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2">
                <a:solidFill>
                  <a:schemeClr val="accent1"/>
                </a:solidFill>
              </a:endParaRPr>
            </a:p>
          </p:txBody>
        </p:sp>
        <p:sp>
          <p:nvSpPr>
            <p:cNvPr id="37" name="Freeform 16"/>
            <p:cNvSpPr>
              <a:spLocks noChangeAspect="1" noEditPoints="1"/>
            </p:cNvSpPr>
            <p:nvPr/>
          </p:nvSpPr>
          <p:spPr bwMode="auto">
            <a:xfrm>
              <a:off x="2009712" y="4632711"/>
              <a:ext cx="335981" cy="389311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012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8" name="Group 84"/>
          <p:cNvGrpSpPr/>
          <p:nvPr/>
        </p:nvGrpSpPr>
        <p:grpSpPr>
          <a:xfrm>
            <a:off x="1312387" y="2105055"/>
            <a:ext cx="754727" cy="754727"/>
            <a:chOff x="1717587" y="2894826"/>
            <a:chExt cx="914400" cy="914400"/>
          </a:xfrm>
          <a:solidFill>
            <a:schemeClr val="accent2"/>
          </a:solidFill>
        </p:grpSpPr>
        <p:sp>
          <p:nvSpPr>
            <p:cNvPr id="39" name="Teardrop 46"/>
            <p:cNvSpPr/>
            <p:nvPr/>
          </p:nvSpPr>
          <p:spPr>
            <a:xfrm rot="2714409">
              <a:off x="1717587" y="2894826"/>
              <a:ext cx="914400" cy="914400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2">
                <a:solidFill>
                  <a:schemeClr val="accent1"/>
                </a:solidFill>
              </a:endParaRPr>
            </a:p>
          </p:txBody>
        </p:sp>
        <p:sp>
          <p:nvSpPr>
            <p:cNvPr id="40" name="Freeform 6"/>
            <p:cNvSpPr>
              <a:spLocks noChangeAspect="1" noEditPoints="1"/>
            </p:cNvSpPr>
            <p:nvPr/>
          </p:nvSpPr>
          <p:spPr bwMode="auto">
            <a:xfrm>
              <a:off x="2033640" y="3176640"/>
              <a:ext cx="312053" cy="274118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012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2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一、说教材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Placeholder 9"/>
          <p:cNvSpPr txBox="1">
            <a:spLocks/>
          </p:cNvSpPr>
          <p:nvPr/>
        </p:nvSpPr>
        <p:spPr>
          <a:xfrm>
            <a:off x="251520" y="771550"/>
            <a:ext cx="4176464" cy="3627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本节课在本单元的作用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53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051720" y="1133331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义务教育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语文课程标准</a:t>
            </a:r>
            <a:r>
              <a:rPr lang="zh-CN" alt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2011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版</a:t>
            </a:r>
            <a:r>
              <a:rPr lang="zh-CN" alt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endParaRPr lang="zh-CN" altLang="en-US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1782404" y="1866880"/>
            <a:ext cx="1365065" cy="1064882"/>
          </a:xfrm>
          <a:custGeom>
            <a:avLst/>
            <a:gdLst>
              <a:gd name="connsiteX0" fmla="*/ 602421 w 1442857"/>
              <a:gd name="connsiteY0" fmla="*/ 1405 h 1125568"/>
              <a:gd name="connsiteX1" fmla="*/ 987767 w 1442857"/>
              <a:gd name="connsiteY1" fmla="*/ 193856 h 1125568"/>
              <a:gd name="connsiteX2" fmla="*/ 1442857 w 1442857"/>
              <a:gd name="connsiteY2" fmla="*/ 624922 h 1125568"/>
              <a:gd name="connsiteX3" fmla="*/ 931713 w 1442857"/>
              <a:gd name="connsiteY3" fmla="*/ 987765 h 1125568"/>
              <a:gd name="connsiteX4" fmla="*/ 137803 w 1442857"/>
              <a:gd name="connsiteY4" fmla="*/ 931711 h 1125568"/>
              <a:gd name="connsiteX5" fmla="*/ 193858 w 1442857"/>
              <a:gd name="connsiteY5" fmla="*/ 137802 h 1125568"/>
              <a:gd name="connsiteX6" fmla="*/ 602421 w 1442857"/>
              <a:gd name="connsiteY6" fmla="*/ 1405 h 112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2857" h="1125568">
                <a:moveTo>
                  <a:pt x="602421" y="1405"/>
                </a:moveTo>
                <a:cubicBezTo>
                  <a:pt x="746091" y="11549"/>
                  <a:pt x="885890" y="76501"/>
                  <a:pt x="987767" y="193856"/>
                </a:cubicBezTo>
                <a:cubicBezTo>
                  <a:pt x="1124089" y="350891"/>
                  <a:pt x="1275786" y="494580"/>
                  <a:pt x="1442857" y="624922"/>
                </a:cubicBezTo>
                <a:cubicBezTo>
                  <a:pt x="1259129" y="730495"/>
                  <a:pt x="1088747" y="851443"/>
                  <a:pt x="931713" y="987765"/>
                </a:cubicBezTo>
                <a:cubicBezTo>
                  <a:pt x="697001" y="1191519"/>
                  <a:pt x="341557" y="1166422"/>
                  <a:pt x="137803" y="931711"/>
                </a:cubicBezTo>
                <a:cubicBezTo>
                  <a:pt x="-65950" y="697000"/>
                  <a:pt x="-40854" y="341556"/>
                  <a:pt x="193858" y="137802"/>
                </a:cubicBezTo>
                <a:cubicBezTo>
                  <a:pt x="311213" y="35926"/>
                  <a:pt x="458752" y="-8738"/>
                  <a:pt x="602421" y="14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35000" bIns="0" rtlCol="0" anchor="ctr"/>
          <a:lstStyle/>
          <a:p>
            <a:pPr algn="ctr"/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0800000">
            <a:off x="5996536" y="1866880"/>
            <a:ext cx="1365065" cy="1064882"/>
          </a:xfrm>
          <a:custGeom>
            <a:avLst/>
            <a:gdLst>
              <a:gd name="connsiteX0" fmla="*/ 602421 w 1442857"/>
              <a:gd name="connsiteY0" fmla="*/ 1405 h 1125568"/>
              <a:gd name="connsiteX1" fmla="*/ 987767 w 1442857"/>
              <a:gd name="connsiteY1" fmla="*/ 193856 h 1125568"/>
              <a:gd name="connsiteX2" fmla="*/ 1442857 w 1442857"/>
              <a:gd name="connsiteY2" fmla="*/ 624922 h 1125568"/>
              <a:gd name="connsiteX3" fmla="*/ 931713 w 1442857"/>
              <a:gd name="connsiteY3" fmla="*/ 987765 h 1125568"/>
              <a:gd name="connsiteX4" fmla="*/ 137803 w 1442857"/>
              <a:gd name="connsiteY4" fmla="*/ 931711 h 1125568"/>
              <a:gd name="connsiteX5" fmla="*/ 193858 w 1442857"/>
              <a:gd name="connsiteY5" fmla="*/ 137802 h 1125568"/>
              <a:gd name="connsiteX6" fmla="*/ 602421 w 1442857"/>
              <a:gd name="connsiteY6" fmla="*/ 1405 h 112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2857" h="1125568">
                <a:moveTo>
                  <a:pt x="602421" y="1405"/>
                </a:moveTo>
                <a:cubicBezTo>
                  <a:pt x="746091" y="11549"/>
                  <a:pt x="885890" y="76501"/>
                  <a:pt x="987767" y="193856"/>
                </a:cubicBezTo>
                <a:cubicBezTo>
                  <a:pt x="1124089" y="350891"/>
                  <a:pt x="1275786" y="494580"/>
                  <a:pt x="1442857" y="624922"/>
                </a:cubicBezTo>
                <a:cubicBezTo>
                  <a:pt x="1259129" y="730495"/>
                  <a:pt x="1088747" y="851443"/>
                  <a:pt x="931713" y="987765"/>
                </a:cubicBezTo>
                <a:cubicBezTo>
                  <a:pt x="697001" y="1191519"/>
                  <a:pt x="341557" y="1166422"/>
                  <a:pt x="137803" y="931711"/>
                </a:cubicBezTo>
                <a:cubicBezTo>
                  <a:pt x="-65950" y="697000"/>
                  <a:pt x="-40854" y="341556"/>
                  <a:pt x="193858" y="137802"/>
                </a:cubicBezTo>
                <a:cubicBezTo>
                  <a:pt x="311213" y="35926"/>
                  <a:pt x="458752" y="-8738"/>
                  <a:pt x="602421" y="140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35000" bIns="0" rtlCol="0" anchor="ctr"/>
          <a:lstStyle/>
          <a:p>
            <a:pPr algn="ctr"/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195736" y="1635646"/>
            <a:ext cx="48965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85276" y="3039843"/>
            <a:ext cx="201495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413301" y="3075806"/>
            <a:ext cx="201495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23528" y="309032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引导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学生逐渐感受到学习汉字对自身学习和发展的重要性，探求</a:t>
            </a:r>
            <a:r>
              <a:rPr lang="zh-CN" altLang="zh-CN" sz="2400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识字的方法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，逐渐养成主动</a:t>
            </a:r>
            <a:r>
              <a:rPr lang="zh-CN" altLang="zh-CN" sz="2400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识字的习惯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88025" y="309032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创造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条件教学生学会</a:t>
            </a:r>
            <a:r>
              <a:rPr lang="zh-CN" altLang="zh-CN" sz="2400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拼读音节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，引导学生逐渐懂得</a:t>
            </a:r>
            <a:r>
              <a:rPr lang="zh-CN" altLang="zh-CN" sz="2400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归纳识字的方法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，以便在以后的学习中逐渐养成主动识字的习惯。</a:t>
            </a:r>
            <a:endParaRPr lang="zh-CN" altLang="en-US" sz="2400" dirty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6730081" y="2931790"/>
            <a:ext cx="125342" cy="10805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2357565" y="2967753"/>
            <a:ext cx="125342" cy="1080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 flipV="1">
            <a:off x="4427984" y="1671608"/>
            <a:ext cx="206686" cy="18006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一、说教材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9"/>
          <p:cNvSpPr txBox="1">
            <a:spLocks/>
          </p:cNvSpPr>
          <p:nvPr/>
        </p:nvSpPr>
        <p:spPr>
          <a:xfrm>
            <a:off x="251520" y="771550"/>
            <a:ext cx="5544616" cy="3627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基于单元整体设计</a:t>
            </a:r>
            <a:r>
              <a:rPr lang="zh-CN" alt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75856" y="1851670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应让学生喜欢学习汉字，有主动识字的愿望。</a:t>
            </a:r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endParaRPr lang="zh-CN" altLang="en-US" sz="2400" dirty="0" smtClean="0">
              <a:solidFill>
                <a:schemeClr val="accent6">
                  <a:lumMod val="90000"/>
                  <a:lumOff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203848" y="1844603"/>
            <a:ext cx="2664296" cy="115919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8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10" grpId="0" animBg="1"/>
      <p:bldP spid="14" grpId="0"/>
      <p:bldP spid="15" grpId="0"/>
      <p:bldP spid="17" grpId="0" animBg="1"/>
      <p:bldP spid="18" grpId="0" animBg="1"/>
      <p:bldP spid="19" grpId="0" animBg="1"/>
      <p:bldP spid="21" grpId="0"/>
      <p:bldP spid="24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467544" y="1238853"/>
            <a:ext cx="3241903" cy="3904647"/>
            <a:chOff x="1141364" y="649312"/>
            <a:chExt cx="4276566" cy="5150844"/>
          </a:xfrm>
        </p:grpSpPr>
        <p:sp>
          <p:nvSpPr>
            <p:cNvPr id="9" name="任意多边形 8"/>
            <p:cNvSpPr/>
            <p:nvPr/>
          </p:nvSpPr>
          <p:spPr>
            <a:xfrm>
              <a:off x="1491356" y="1307806"/>
              <a:ext cx="3638574" cy="4492350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3067346" y="649312"/>
              <a:ext cx="576000" cy="575999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4841930" y="1772770"/>
              <a:ext cx="576000" cy="576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虫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203356" y="1393823"/>
              <a:ext cx="576000" cy="576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1141364" y="3598492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雨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4553930" y="3743424"/>
              <a:ext cx="576000" cy="576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树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008926" y="1985321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鸟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2255602" y="1552704"/>
              <a:ext cx="576000" cy="576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雪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3379361" y="2780910"/>
              <a:ext cx="288000" cy="288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4512681" y="2699148"/>
              <a:ext cx="288000" cy="28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012542" y="2126864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996735" y="2576819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1828224" y="3455424"/>
              <a:ext cx="288000" cy="288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2588233" y="4077918"/>
              <a:ext cx="288000" cy="288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3516909" y="3743424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3954758" y="4550164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995936" y="1450512"/>
            <a:ext cx="432048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《对韵歌》是根据启蒙读物编写</a:t>
            </a:r>
            <a:r>
              <a:rPr lang="zh-CN" altLang="en-US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而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成的韵文。课文以</a:t>
            </a:r>
            <a:r>
              <a:rPr lang="zh-CN" altLang="zh-CN" b="1" dirty="0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自然景物为题材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，借助</a:t>
            </a:r>
            <a:r>
              <a:rPr lang="zh-CN" altLang="zh-CN" b="1" dirty="0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对韵歌的形式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，让学生在识字的同时</a:t>
            </a:r>
            <a:r>
              <a:rPr lang="zh-CN" altLang="zh-CN" b="1" dirty="0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感受汉语的音韵节奏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，提升学习语文的兴趣。</a:t>
            </a:r>
            <a:endParaRPr lang="zh-CN" altLang="en-US" b="1" dirty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95936" y="3127255"/>
            <a:ext cx="432048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《对韵歌</a:t>
            </a:r>
            <a:r>
              <a:rPr lang="en-US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共</a:t>
            </a:r>
            <a:r>
              <a:rPr lang="en-US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句，第一二两句以</a:t>
            </a:r>
            <a:r>
              <a:rPr lang="zh-CN" altLang="zh-CN" b="1" dirty="0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单字对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的形式，包罗自然现象</a:t>
            </a:r>
            <a:r>
              <a:rPr lang="zh-CN" altLang="en-US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第三句是</a:t>
            </a:r>
            <a:r>
              <a:rPr lang="zh-CN" altLang="zh-CN" b="1" dirty="0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双字对</a:t>
            </a:r>
            <a:r>
              <a:rPr lang="zh-CN" altLang="zh-CN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，呈现山清水秀和柳绿桃红的美丽景色，表现出人们对大自然的热爱之情。</a:t>
            </a:r>
            <a:endParaRPr lang="zh-CN" altLang="en-US" b="1" dirty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2176302" y="3075806"/>
            <a:ext cx="436644" cy="436642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一、说教材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9"/>
          <p:cNvSpPr txBox="1">
            <a:spLocks/>
          </p:cNvSpPr>
          <p:nvPr/>
        </p:nvSpPr>
        <p:spPr>
          <a:xfrm>
            <a:off x="251520" y="771550"/>
            <a:ext cx="5544616" cy="3627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基于单元整体设计</a:t>
            </a:r>
            <a:r>
              <a:rPr lang="zh-CN" alt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</a:t>
            </a:r>
            <a:r>
              <a:rPr lang="zh-CN" altLang="zh-CN" sz="2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en-US" altLang="zh-CN" sz="2400" dirty="0">
              <a:solidFill>
                <a:schemeClr val="accent6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16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3779912" y="3363838"/>
            <a:ext cx="1728192" cy="469799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1004575" y="1709754"/>
            <a:ext cx="2181209" cy="1510068"/>
          </a:xfrm>
          <a:prstGeom prst="roundRect">
            <a:avLst>
              <a:gd name="adj" fmla="val 5304"/>
            </a:avLst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3347864" y="1709754"/>
            <a:ext cx="2592287" cy="151006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866929" y="1342709"/>
            <a:ext cx="1510068" cy="469799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9"/>
          <p:cNvSpPr txBox="1"/>
          <p:nvPr/>
        </p:nvSpPr>
        <p:spPr bwMode="auto">
          <a:xfrm>
            <a:off x="3946966" y="1408920"/>
            <a:ext cx="1337431" cy="37457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buClr>
                <a:srgbClr val="7F7F7F"/>
              </a:buClr>
              <a:defRPr/>
            </a:pPr>
            <a:r>
              <a:rPr lang="en-US" altLang="zh-CN" sz="1600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315717" y="1342709"/>
            <a:ext cx="1510068" cy="469799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zh-CN" sz="16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21"/>
          <p:cNvSpPr txBox="1"/>
          <p:nvPr/>
        </p:nvSpPr>
        <p:spPr bwMode="auto">
          <a:xfrm>
            <a:off x="1419378" y="1408920"/>
            <a:ext cx="1286465" cy="37457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buClr>
                <a:srgbClr val="7F7F7F"/>
              </a:buClr>
              <a:defRPr/>
            </a:pPr>
            <a:r>
              <a:rPr lang="en-US" altLang="zh-CN" sz="1600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zh-CN" sz="16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3608" y="1923678"/>
            <a:ext cx="2119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685800">
              <a:lnSpc>
                <a:spcPct val="90000"/>
              </a:lnSpc>
              <a:spcBef>
                <a:spcPts val="750"/>
              </a:spcBef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通过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听读、看图想象等方法，认识“对</a:t>
            </a: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“云”等</a:t>
            </a: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个生字。</a:t>
            </a:r>
            <a:endParaRPr lang="zh-CN" altLang="en-US" sz="2000" b="1" dirty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44576" y="1847434"/>
            <a:ext cx="2595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 latinLnBrk="1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会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写“虫</a:t>
            </a: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“云</a:t>
            </a: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“山”</a:t>
            </a: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个生字和</a:t>
            </a:r>
            <a:endParaRPr lang="en-US" altLang="zh-CN" sz="2000" b="1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  <a:p>
            <a:pPr marL="0" lvl="2" defTabSz="912813" latinLnBrk="1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提</a:t>
            </a:r>
            <a:r>
              <a:rPr lang="zh-CN" altLang="en-US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”“撇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折</a:t>
            </a:r>
            <a:r>
              <a:rPr lang="zh-CN" altLang="en-US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”“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竖折</a:t>
            </a:r>
            <a:r>
              <a:rPr lang="zh-CN" altLang="en-US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个基本笔画。</a:t>
            </a:r>
            <a:endParaRPr lang="zh-CN" altLang="en-US" sz="2000" b="1" dirty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6098943" y="1709754"/>
            <a:ext cx="2145466" cy="151006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410084" y="1342709"/>
            <a:ext cx="1510068" cy="469799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28"/>
          <p:cNvSpPr txBox="1"/>
          <p:nvPr/>
        </p:nvSpPr>
        <p:spPr bwMode="auto">
          <a:xfrm>
            <a:off x="6490121" y="1408920"/>
            <a:ext cx="1337431" cy="37457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buClr>
                <a:srgbClr val="7F7F7F"/>
              </a:buClr>
              <a:defRPr/>
            </a:pPr>
            <a:r>
              <a:rPr lang="en-US" altLang="zh-CN" sz="1600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28184" y="1995686"/>
            <a:ext cx="2018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正确朗读课文，背诵课文。</a:t>
            </a:r>
            <a:endParaRPr lang="zh-CN" altLang="en-US" sz="2000" b="1" dirty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" name="TextBox 37"/>
          <p:cNvSpPr txBox="1"/>
          <p:nvPr/>
        </p:nvSpPr>
        <p:spPr>
          <a:xfrm>
            <a:off x="1331640" y="381245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通过听读、看图想象等方法，识记生字，和读准“风</a:t>
            </a: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“虫”的字音。</a:t>
            </a:r>
            <a:endParaRPr lang="zh-CN" altLang="en-US" sz="2000" b="1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3813577" y="3435846"/>
            <a:ext cx="2054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教学重点和难点</a:t>
            </a:r>
            <a:endParaRPr lang="zh-CN" altLang="en-US" sz="1600" spc="-10" dirty="0" smtClean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一、说教材</a:t>
            </a:r>
            <a:endParaRPr lang="en-US" altLang="zh-CN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9"/>
          <p:cNvSpPr txBox="1">
            <a:spLocks/>
          </p:cNvSpPr>
          <p:nvPr/>
        </p:nvSpPr>
        <p:spPr>
          <a:xfrm>
            <a:off x="251520" y="768821"/>
            <a:ext cx="3495353" cy="3627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教学目标及重难点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1187624" y="3723878"/>
            <a:ext cx="6696744" cy="861996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76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6" grpId="0"/>
      <p:bldP spid="18" grpId="0" animBg="1"/>
      <p:bldP spid="19" grpId="0" animBg="1"/>
      <p:bldP spid="20" grpId="0"/>
      <p:bldP spid="21" grpId="0"/>
      <p:bldP spid="23" grpId="0"/>
      <p:bldP spid="24" grpId="0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49403" y="1275606"/>
            <a:ext cx="3006773" cy="2168924"/>
            <a:chOff x="2789367" y="1155734"/>
            <a:chExt cx="3565268" cy="2846943"/>
          </a:xfrm>
        </p:grpSpPr>
        <p:sp>
          <p:nvSpPr>
            <p:cNvPr id="9" name="Freeform 2"/>
            <p:cNvSpPr>
              <a:spLocks/>
            </p:cNvSpPr>
            <p:nvPr/>
          </p:nvSpPr>
          <p:spPr bwMode="blackWhite">
            <a:xfrm>
              <a:off x="4908118" y="1168692"/>
              <a:ext cx="1446517" cy="1373544"/>
            </a:xfrm>
            <a:custGeom>
              <a:avLst/>
              <a:gdLst>
                <a:gd name="T0" fmla="*/ 491 w 671"/>
                <a:gd name="T1" fmla="*/ 578 h 658"/>
                <a:gd name="T2" fmla="*/ 491 w 671"/>
                <a:gd name="T3" fmla="*/ 657 h 658"/>
                <a:gd name="T4" fmla="*/ 0 w 671"/>
                <a:gd name="T5" fmla="*/ 657 h 658"/>
                <a:gd name="T6" fmla="*/ 0 w 671"/>
                <a:gd name="T7" fmla="*/ 166 h 658"/>
                <a:gd name="T8" fmla="*/ 95 w 671"/>
                <a:gd name="T9" fmla="*/ 166 h 658"/>
                <a:gd name="T10" fmla="*/ 95 w 671"/>
                <a:gd name="T11" fmla="*/ 506 h 658"/>
                <a:gd name="T12" fmla="*/ 602 w 671"/>
                <a:gd name="T13" fmla="*/ 0 h 658"/>
                <a:gd name="T14" fmla="*/ 670 w 671"/>
                <a:gd name="T15" fmla="*/ 63 h 658"/>
                <a:gd name="T16" fmla="*/ 166 w 671"/>
                <a:gd name="T17" fmla="*/ 570 h 658"/>
                <a:gd name="T18" fmla="*/ 491 w 671"/>
                <a:gd name="T19" fmla="*/ 570 h 658"/>
                <a:gd name="T20" fmla="*/ 491 w 671"/>
                <a:gd name="T21" fmla="*/ 657 h 658"/>
                <a:gd name="T22" fmla="*/ 491 w 671"/>
                <a:gd name="T23" fmla="*/ 57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1" h="658">
                  <a:moveTo>
                    <a:pt x="491" y="578"/>
                  </a:moveTo>
                  <a:lnTo>
                    <a:pt x="491" y="657"/>
                  </a:lnTo>
                  <a:lnTo>
                    <a:pt x="0" y="657"/>
                  </a:lnTo>
                  <a:lnTo>
                    <a:pt x="0" y="166"/>
                  </a:lnTo>
                  <a:lnTo>
                    <a:pt x="95" y="166"/>
                  </a:lnTo>
                  <a:lnTo>
                    <a:pt x="95" y="506"/>
                  </a:lnTo>
                  <a:lnTo>
                    <a:pt x="602" y="0"/>
                  </a:lnTo>
                  <a:lnTo>
                    <a:pt x="670" y="63"/>
                  </a:lnTo>
                  <a:lnTo>
                    <a:pt x="166" y="570"/>
                  </a:lnTo>
                  <a:lnTo>
                    <a:pt x="491" y="570"/>
                  </a:lnTo>
                  <a:lnTo>
                    <a:pt x="491" y="657"/>
                  </a:lnTo>
                  <a:lnTo>
                    <a:pt x="491" y="578"/>
                  </a:ln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blackWhite">
            <a:xfrm rot="8176771">
              <a:off x="4029794" y="2783095"/>
              <a:ext cx="1040114" cy="1219582"/>
            </a:xfrm>
            <a:custGeom>
              <a:avLst/>
              <a:gdLst>
                <a:gd name="T0" fmla="*/ 184 w 680"/>
                <a:gd name="T1" fmla="*/ 80 h 672"/>
                <a:gd name="T2" fmla="*/ 184 w 680"/>
                <a:gd name="T3" fmla="*/ 0 h 672"/>
                <a:gd name="T4" fmla="*/ 679 w 680"/>
                <a:gd name="T5" fmla="*/ 0 h 672"/>
                <a:gd name="T6" fmla="*/ 679 w 680"/>
                <a:gd name="T7" fmla="*/ 495 h 672"/>
                <a:gd name="T8" fmla="*/ 583 w 680"/>
                <a:gd name="T9" fmla="*/ 495 h 672"/>
                <a:gd name="T10" fmla="*/ 583 w 680"/>
                <a:gd name="T11" fmla="*/ 160 h 672"/>
                <a:gd name="T12" fmla="*/ 72 w 680"/>
                <a:gd name="T13" fmla="*/ 671 h 672"/>
                <a:gd name="T14" fmla="*/ 0 w 680"/>
                <a:gd name="T15" fmla="*/ 599 h 672"/>
                <a:gd name="T16" fmla="*/ 503 w 680"/>
                <a:gd name="T17" fmla="*/ 96 h 672"/>
                <a:gd name="T18" fmla="*/ 184 w 680"/>
                <a:gd name="T19" fmla="*/ 96 h 672"/>
                <a:gd name="T20" fmla="*/ 184 w 680"/>
                <a:gd name="T2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72">
                  <a:moveTo>
                    <a:pt x="184" y="80"/>
                  </a:moveTo>
                  <a:lnTo>
                    <a:pt x="184" y="0"/>
                  </a:lnTo>
                  <a:lnTo>
                    <a:pt x="679" y="0"/>
                  </a:lnTo>
                  <a:lnTo>
                    <a:pt x="679" y="495"/>
                  </a:lnTo>
                  <a:lnTo>
                    <a:pt x="583" y="495"/>
                  </a:lnTo>
                  <a:lnTo>
                    <a:pt x="583" y="160"/>
                  </a:lnTo>
                  <a:lnTo>
                    <a:pt x="72" y="671"/>
                  </a:lnTo>
                  <a:lnTo>
                    <a:pt x="0" y="599"/>
                  </a:lnTo>
                  <a:lnTo>
                    <a:pt x="503" y="96"/>
                  </a:lnTo>
                  <a:lnTo>
                    <a:pt x="184" y="96"/>
                  </a:lnTo>
                  <a:lnTo>
                    <a:pt x="184" y="0"/>
                  </a:lnTo>
                </a:path>
              </a:pathLst>
            </a:custGeom>
            <a:solidFill>
              <a:srgbClr val="FF7C80"/>
            </a:solidFill>
            <a:ln w="3175" cap="flat" cmpd="sng" algn="ctr">
              <a:noFill/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blackWhite">
            <a:xfrm>
              <a:off x="2789367" y="1155734"/>
              <a:ext cx="1465955" cy="1386502"/>
            </a:xfrm>
            <a:custGeom>
              <a:avLst/>
              <a:gdLst>
                <a:gd name="T0" fmla="*/ 184 w 680"/>
                <a:gd name="T1" fmla="*/ 583 h 664"/>
                <a:gd name="T2" fmla="*/ 184 w 680"/>
                <a:gd name="T3" fmla="*/ 663 h 664"/>
                <a:gd name="T4" fmla="*/ 679 w 680"/>
                <a:gd name="T5" fmla="*/ 663 h 664"/>
                <a:gd name="T6" fmla="*/ 679 w 680"/>
                <a:gd name="T7" fmla="*/ 168 h 664"/>
                <a:gd name="T8" fmla="*/ 583 w 680"/>
                <a:gd name="T9" fmla="*/ 168 h 664"/>
                <a:gd name="T10" fmla="*/ 583 w 680"/>
                <a:gd name="T11" fmla="*/ 511 h 664"/>
                <a:gd name="T12" fmla="*/ 72 w 680"/>
                <a:gd name="T13" fmla="*/ 0 h 664"/>
                <a:gd name="T14" fmla="*/ 0 w 680"/>
                <a:gd name="T15" fmla="*/ 72 h 664"/>
                <a:gd name="T16" fmla="*/ 511 w 680"/>
                <a:gd name="T17" fmla="*/ 575 h 664"/>
                <a:gd name="T18" fmla="*/ 184 w 680"/>
                <a:gd name="T19" fmla="*/ 575 h 664"/>
                <a:gd name="T20" fmla="*/ 184 w 680"/>
                <a:gd name="T21" fmla="*/ 66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64">
                  <a:moveTo>
                    <a:pt x="184" y="583"/>
                  </a:moveTo>
                  <a:lnTo>
                    <a:pt x="184" y="663"/>
                  </a:lnTo>
                  <a:lnTo>
                    <a:pt x="679" y="663"/>
                  </a:lnTo>
                  <a:lnTo>
                    <a:pt x="679" y="168"/>
                  </a:lnTo>
                  <a:lnTo>
                    <a:pt x="583" y="168"/>
                  </a:lnTo>
                  <a:lnTo>
                    <a:pt x="583" y="511"/>
                  </a:lnTo>
                  <a:lnTo>
                    <a:pt x="72" y="0"/>
                  </a:lnTo>
                  <a:lnTo>
                    <a:pt x="0" y="72"/>
                  </a:lnTo>
                  <a:lnTo>
                    <a:pt x="511" y="575"/>
                  </a:lnTo>
                  <a:lnTo>
                    <a:pt x="184" y="575"/>
                  </a:lnTo>
                  <a:lnTo>
                    <a:pt x="184" y="663"/>
                  </a:lnTo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blackWhite">
            <a:xfrm>
              <a:off x="4245602" y="2543856"/>
              <a:ext cx="644697" cy="644658"/>
            </a:xfrm>
            <a:prstGeom prst="flowChartOr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4"/>
          <p:cNvGrpSpPr/>
          <p:nvPr/>
        </p:nvGrpSpPr>
        <p:grpSpPr>
          <a:xfrm>
            <a:off x="1403648" y="3651870"/>
            <a:ext cx="6768752" cy="1296144"/>
            <a:chOff x="1431185" y="5658469"/>
            <a:chExt cx="6768752" cy="1296144"/>
          </a:xfrm>
        </p:grpSpPr>
        <p:sp>
          <p:nvSpPr>
            <p:cNvPr id="15" name="TextBox 20"/>
            <p:cNvSpPr txBox="1"/>
            <p:nvPr/>
          </p:nvSpPr>
          <p:spPr bwMode="auto">
            <a:xfrm>
              <a:off x="1431185" y="6121742"/>
              <a:ext cx="6768752" cy="832871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 smtClean="0">
                  <a:solidFill>
                    <a:schemeClr val="accent6"/>
                  </a:solidFill>
                  <a:latin typeface="黑体" pitchFamily="49" charset="-122"/>
                  <a:ea typeface="黑体" pitchFamily="49" charset="-122"/>
                </a:rPr>
                <a:t>      </a:t>
              </a:r>
              <a:r>
                <a:rPr lang="zh-CN" altLang="zh-CN" sz="2400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学生朗读课文时可能会出现唱读的现象。这是教师教学过程中需要特别注意指导的。</a:t>
              </a:r>
              <a:endParaRPr lang="zh-CN" altLang="en-US" sz="2400" dirty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2871345" y="5658469"/>
              <a:ext cx="3528392" cy="46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b="1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学生需要解决的困难</a:t>
              </a:r>
              <a:endParaRPr lang="zh-CN" altLang="zh-CN" sz="2400" b="1" dirty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</p:grpSp>
      <p:grpSp>
        <p:nvGrpSpPr>
          <p:cNvPr id="17" name="组合 11"/>
          <p:cNvGrpSpPr/>
          <p:nvPr/>
        </p:nvGrpSpPr>
        <p:grpSpPr>
          <a:xfrm>
            <a:off x="6084168" y="1460139"/>
            <a:ext cx="2880320" cy="2047715"/>
            <a:chOff x="567089" y="2119060"/>
            <a:chExt cx="2880320" cy="2047715"/>
          </a:xfrm>
        </p:grpSpPr>
        <p:sp>
          <p:nvSpPr>
            <p:cNvPr id="18" name="TextBox 20"/>
            <p:cNvSpPr txBox="1"/>
            <p:nvPr/>
          </p:nvSpPr>
          <p:spPr bwMode="auto">
            <a:xfrm>
              <a:off x="567089" y="2595240"/>
              <a:ext cx="2880320" cy="1571535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400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        </a:t>
              </a:r>
              <a:r>
                <a:rPr lang="zh-CN" altLang="zh-CN" sz="2400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对刚入学的孩子来说，汉字</a:t>
              </a:r>
              <a:r>
                <a:rPr lang="zh-CN" altLang="zh-CN" sz="2400" dirty="0" smtClean="0">
                  <a:solidFill>
                    <a:srgbClr val="C00000"/>
                  </a:solidFill>
                  <a:latin typeface="华文楷体" pitchFamily="2" charset="-122"/>
                  <a:ea typeface="华文楷体" pitchFamily="2" charset="-122"/>
                </a:rPr>
                <a:t>并不陌生</a:t>
              </a:r>
              <a:r>
                <a:rPr lang="zh-CN" altLang="zh-CN" sz="2400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。学生</a:t>
              </a:r>
              <a:r>
                <a:rPr lang="zh-CN" altLang="en-US" sz="2400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能够</a:t>
              </a:r>
              <a:r>
                <a:rPr lang="zh-CN" altLang="zh-CN" sz="2400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体会汉字学习的乐趣。</a:t>
              </a:r>
              <a:endParaRPr lang="zh-CN" altLang="en-US" sz="2400" dirty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621530" y="2119060"/>
              <a:ext cx="2681863" cy="46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b="1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从已有学习经验看</a:t>
              </a:r>
              <a:endParaRPr lang="zh-CN" altLang="zh-CN" sz="2400" b="1" dirty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</p:grpSp>
      <p:grpSp>
        <p:nvGrpSpPr>
          <p:cNvPr id="20" name="组合 1"/>
          <p:cNvGrpSpPr/>
          <p:nvPr/>
        </p:nvGrpSpPr>
        <p:grpSpPr>
          <a:xfrm>
            <a:off x="251520" y="1388131"/>
            <a:ext cx="3168352" cy="2119723"/>
            <a:chOff x="5895681" y="1540876"/>
            <a:chExt cx="2880320" cy="2119723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5895681" y="2076423"/>
              <a:ext cx="2880320" cy="1584176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400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        </a:t>
              </a:r>
              <a:r>
                <a:rPr lang="zh-CN" altLang="zh-CN" sz="2400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一年级学生</a:t>
              </a:r>
              <a:r>
                <a:rPr lang="zh-CN" altLang="zh-CN" sz="2400" dirty="0" smtClean="0">
                  <a:solidFill>
                    <a:srgbClr val="C00000"/>
                  </a:solidFill>
                  <a:latin typeface="华文楷体" pitchFamily="2" charset="-122"/>
                  <a:ea typeface="华文楷体" pitchFamily="2" charset="-122"/>
                </a:rPr>
                <a:t>好奇、爱探索</a:t>
              </a:r>
              <a:r>
                <a:rPr lang="zh-CN" altLang="zh-CN" sz="2400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</a:rPr>
                <a:t>。学生能在教师创设的情境中体验、感受，达到情感共鸣。</a:t>
              </a:r>
              <a:endParaRPr lang="zh-CN" altLang="en-US" sz="2400" dirty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6026605" y="1540876"/>
              <a:ext cx="2533373" cy="46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b="1" dirty="0" smtClean="0">
                  <a:solidFill>
                    <a:schemeClr val="accent6"/>
                  </a:solidFill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从学生心理特点看</a:t>
              </a:r>
              <a:endParaRPr lang="zh-CN" altLang="zh-CN" sz="2400" b="1" dirty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</p:grpSp>
      <p:sp>
        <p:nvSpPr>
          <p:cNvPr id="26" name="Text Placeholder 8"/>
          <p:cNvSpPr txBox="1">
            <a:spLocks/>
          </p:cNvSpPr>
          <p:nvPr/>
        </p:nvSpPr>
        <p:spPr>
          <a:xfrm>
            <a:off x="251520" y="267494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一、说教材</a:t>
            </a:r>
            <a:endParaRPr lang="en-US" altLang="zh-CN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9"/>
          <p:cNvSpPr txBox="1">
            <a:spLocks/>
          </p:cNvSpPr>
          <p:nvPr/>
        </p:nvSpPr>
        <p:spPr>
          <a:xfrm>
            <a:off x="251520" y="768821"/>
            <a:ext cx="3495353" cy="3627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学情分析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06421" y="235572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学情</a:t>
            </a:r>
            <a:endParaRPr lang="zh-CN" altLang="en-US" sz="2000" b="1" dirty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79512" y="195486"/>
            <a:ext cx="2376264" cy="5040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251520" y="1923678"/>
            <a:ext cx="3024336" cy="1584176"/>
          </a:xfrm>
          <a:prstGeom prst="roundRect">
            <a:avLst>
              <a:gd name="adj" fmla="val 5304"/>
            </a:avLst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6012160" y="1923678"/>
            <a:ext cx="2808312" cy="1582076"/>
          </a:xfrm>
          <a:prstGeom prst="roundRect">
            <a:avLst>
              <a:gd name="adj" fmla="val 5304"/>
            </a:avLst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1331640" y="4083918"/>
            <a:ext cx="6696744" cy="861996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332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5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简约小清新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Office 主题​​">
  <a:themeElements>
    <a:clrScheme name="自定义 632">
      <a:dk1>
        <a:srgbClr val="97BAD5"/>
      </a:dk1>
      <a:lt1>
        <a:srgbClr val="FFC9C9"/>
      </a:lt1>
      <a:dk2>
        <a:srgbClr val="97BAD5"/>
      </a:dk2>
      <a:lt2>
        <a:srgbClr val="FFC9C9"/>
      </a:lt2>
      <a:accent1>
        <a:srgbClr val="808080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11221</TotalTime>
  <Words>2603</Words>
  <Application>Microsoft Office PowerPoint</Application>
  <PresentationFormat>全屏显示(16:9)</PresentationFormat>
  <Paragraphs>313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맑은 고딕</vt:lpstr>
      <vt:lpstr>陈继世-硬笔行书</vt:lpstr>
      <vt:lpstr>方正中等线简体</vt:lpstr>
      <vt:lpstr>黑体</vt:lpstr>
      <vt:lpstr>华文楷体</vt:lpstr>
      <vt:lpstr>宋体</vt:lpstr>
      <vt:lpstr>微软雅黑</vt:lpstr>
      <vt:lpstr>Arial</vt:lpstr>
      <vt:lpstr>Calibri</vt:lpstr>
      <vt:lpstr>Microsoft Sans Serif</vt:lpstr>
      <vt:lpstr>Tahoma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创意简约小清新通用PPT模板</dc:title>
  <dc:creator>ddd</dc:creator>
  <cp:lastModifiedBy>Windows 用户</cp:lastModifiedBy>
  <cp:revision>2200</cp:revision>
  <dcterms:created xsi:type="dcterms:W3CDTF">2014-06-06T07:22:15Z</dcterms:created>
  <dcterms:modified xsi:type="dcterms:W3CDTF">2019-07-25T08:22:54Z</dcterms:modified>
</cp:coreProperties>
</file>