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5" r:id="rId4"/>
    <p:sldId id="268" r:id="rId5"/>
    <p:sldId id="269" r:id="rId6"/>
    <p:sldId id="271" r:id="rId7"/>
    <p:sldId id="270" r:id="rId8"/>
    <p:sldId id="272" r:id="rId9"/>
  </p:sldIdLst>
  <p:sldSz cx="12192000" cy="6858000"/>
  <p:notesSz cx="7104063" cy="10234613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9999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81924-8D3E-4D52-B8B2-7BB5E0C1C666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7E2D-5F28-475B-9CBB-6C9DE49F4E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20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7E2D-5F28-475B-9CBB-6C9DE49F4EB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1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7E2D-5F28-475B-9CBB-6C9DE49F4EB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90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7E2D-5F28-475B-9CBB-6C9DE49F4EB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90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7E2D-5F28-475B-9CBB-6C9DE49F4EB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90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7E2D-5F28-475B-9CBB-6C9DE49F4EB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90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7E2D-5F28-475B-9CBB-6C9DE49F4EB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90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7E2D-5F28-475B-9CBB-6C9DE49F4EB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90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7E2D-5F28-475B-9CBB-6C9DE49F4EB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90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Click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545" y="277495"/>
            <a:ext cx="11598910" cy="6303645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清刻本悦宋简体" panose="02000000000000000000" pitchFamily="2" charset="-122"/>
            </a:endParaRPr>
          </a:p>
        </p:txBody>
      </p:sp>
      <p:pic>
        <p:nvPicPr>
          <p:cNvPr id="5" name="图片 4" descr="花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590" y="-10160"/>
            <a:ext cx="1800860" cy="3499485"/>
          </a:xfrm>
          <a:prstGeom prst="rect">
            <a:avLst/>
          </a:prstGeom>
        </p:spPr>
      </p:pic>
      <p:pic>
        <p:nvPicPr>
          <p:cNvPr id="7" name="图片 6" descr="圆框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6460" y="1328420"/>
            <a:ext cx="5339080" cy="42005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473065" y="1531620"/>
            <a:ext cx="1246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对</a:t>
            </a:r>
            <a:endParaRPr lang="zh-CN" altLang="en-US" sz="9600" dirty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90970" y="2644140"/>
            <a:ext cx="12465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韵</a:t>
            </a:r>
            <a:endParaRPr lang="zh-CN" altLang="en-US" sz="9600" dirty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72430" y="3696970"/>
            <a:ext cx="12465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歌</a:t>
            </a:r>
            <a:endParaRPr lang="zh-CN" altLang="en-US" sz="9600" dirty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588419" y="2434104"/>
            <a:ext cx="461665" cy="23814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 smtClean="0">
                <a:ea typeface="方正清刻本悦宋简体" panose="02000000000000000000" pitchFamily="2" charset="-122"/>
              </a:rPr>
              <a:t>中关村第二小学   班 雯</a:t>
            </a:r>
            <a:endParaRPr lang="zh-CN" altLang="en-US" dirty="0">
              <a:ea typeface="方正清刻本悦宋简体" panose="02000000000000000000" pitchFamily="2" charset="-122"/>
            </a:endParaRPr>
          </a:p>
        </p:txBody>
      </p:sp>
      <p:pic>
        <p:nvPicPr>
          <p:cNvPr id="15" name="图片 14" descr="花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32545" y="-10160"/>
            <a:ext cx="3294380" cy="16129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545" y="277495"/>
            <a:ext cx="11598910" cy="6303645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清刻本悦宋简体" panose="02000000000000000000" pitchFamily="2" charset="-122"/>
            </a:endParaRPr>
          </a:p>
        </p:txBody>
      </p:sp>
      <p:pic>
        <p:nvPicPr>
          <p:cNvPr id="6" name="图片 5" descr="花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2545" y="-10160"/>
            <a:ext cx="3294380" cy="16129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9996" r="17019"/>
          <a:stretch>
            <a:fillRect/>
          </a:stretch>
        </p:blipFill>
        <p:spPr bwMode="auto">
          <a:xfrm>
            <a:off x="3615267" y="3241683"/>
            <a:ext cx="1168400" cy="144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25096" r="19814"/>
          <a:stretch>
            <a:fillRect/>
          </a:stretch>
        </p:blipFill>
        <p:spPr bwMode="auto">
          <a:xfrm>
            <a:off x="4910667" y="4280480"/>
            <a:ext cx="1143000" cy="142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0083" y="3237979"/>
            <a:ext cx="1155277" cy="144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1779" y="4264073"/>
            <a:ext cx="138879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64613" y="3221046"/>
            <a:ext cx="1318479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12413" y="4258783"/>
            <a:ext cx="1280053" cy="143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7332" y="3246446"/>
            <a:ext cx="1421879" cy="144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7099" y="4280478"/>
            <a:ext cx="1299633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框 1"/>
          <p:cNvSpPr txBox="1"/>
          <p:nvPr/>
        </p:nvSpPr>
        <p:spPr>
          <a:xfrm>
            <a:off x="580023" y="558500"/>
            <a:ext cx="6128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学习提示：</a:t>
            </a:r>
            <a:endParaRPr lang="en-US" altLang="zh-CN" sz="3000" b="1" dirty="0" smtClean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000" b="1" dirty="0" smtClean="0"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同学们，下面这些字是</a:t>
            </a:r>
            <a:r>
              <a:rPr lang="zh-CN" altLang="en-US" sz="2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甲骨文</a:t>
            </a:r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的 “云”“雨”“雪”“风”“花”“树”“鸟”“虫”，你们手中卡片的字是</a:t>
            </a:r>
            <a:r>
              <a:rPr lang="zh-CN" altLang="en-US" sz="2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楷体</a:t>
            </a:r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，你能帮它们找回同伴吗？同桌两人试一试</a:t>
            </a: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!</a:t>
            </a:r>
          </a:p>
          <a:p>
            <a:endParaRPr lang="zh-CN" altLang="en-US" sz="3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6545" y="277495"/>
            <a:ext cx="11598910" cy="6303645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清刻本悦宋简体" panose="02000000000000000000" pitchFamily="2" charset="-122"/>
            </a:endParaRPr>
          </a:p>
        </p:txBody>
      </p:sp>
      <p:pic>
        <p:nvPicPr>
          <p:cNvPr id="6" name="图片 5" descr="花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2545" y="-10160"/>
            <a:ext cx="3294380" cy="16129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0023" y="558500"/>
            <a:ext cx="6128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学习提示：</a:t>
            </a:r>
            <a:endParaRPr lang="en-US" altLang="zh-CN" sz="3000" b="1" dirty="0" smtClean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000" b="1" dirty="0" smtClean="0"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同学们，下面这些字是</a:t>
            </a:r>
            <a:r>
              <a:rPr lang="zh-CN" altLang="en-US" sz="2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甲骨文</a:t>
            </a:r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的 “云”“雨”“雪”“风”“花”“树”“鸟”“虫”，你们手中卡片的字是</a:t>
            </a:r>
            <a:r>
              <a:rPr lang="zh-CN" altLang="en-US" sz="2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楷体</a:t>
            </a:r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，你能帮它们找回同伴吗？同桌两人试一试</a:t>
            </a: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!</a:t>
            </a:r>
          </a:p>
          <a:p>
            <a:endParaRPr lang="zh-CN" altLang="en-US" sz="3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9996" r="17019"/>
          <a:stretch>
            <a:fillRect/>
          </a:stretch>
        </p:blipFill>
        <p:spPr bwMode="auto">
          <a:xfrm>
            <a:off x="3615267" y="3241683"/>
            <a:ext cx="1168400" cy="144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25096" r="19814"/>
          <a:stretch>
            <a:fillRect/>
          </a:stretch>
        </p:blipFill>
        <p:spPr bwMode="auto">
          <a:xfrm>
            <a:off x="4910667" y="4280480"/>
            <a:ext cx="1143000" cy="142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0083" y="3237979"/>
            <a:ext cx="1155277" cy="144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1779" y="4264073"/>
            <a:ext cx="138879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64613" y="3221046"/>
            <a:ext cx="1318479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12413" y="4258783"/>
            <a:ext cx="1280053" cy="143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7332" y="3246446"/>
            <a:ext cx="1421879" cy="144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7099" y="4280478"/>
            <a:ext cx="1299633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1129984" y="4683667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云</a:t>
            </a:r>
            <a:endParaRPr lang="zh-CN" altLang="en-US" sz="3200" dirty="0"/>
          </a:p>
        </p:txBody>
      </p:sp>
      <p:sp>
        <p:nvSpPr>
          <p:cNvPr id="14" name="矩形 13"/>
          <p:cNvSpPr/>
          <p:nvPr/>
        </p:nvSpPr>
        <p:spPr>
          <a:xfrm>
            <a:off x="2594718" y="573353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雨</a:t>
            </a:r>
            <a:endParaRPr lang="zh-CN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3957851" y="4683667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雪</a:t>
            </a:r>
            <a:endParaRPr lang="zh-CN" altLang="en-US" sz="3200" dirty="0"/>
          </a:p>
        </p:txBody>
      </p:sp>
      <p:sp>
        <p:nvSpPr>
          <p:cNvPr id="16" name="矩形 15"/>
          <p:cNvSpPr/>
          <p:nvPr/>
        </p:nvSpPr>
        <p:spPr>
          <a:xfrm>
            <a:off x="5270185" y="569966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风</a:t>
            </a:r>
            <a:endParaRPr lang="zh-CN" altLang="en-US" sz="3200" dirty="0"/>
          </a:p>
        </p:txBody>
      </p:sp>
      <p:sp>
        <p:nvSpPr>
          <p:cNvPr id="17" name="矩形 16"/>
          <p:cNvSpPr/>
          <p:nvPr/>
        </p:nvSpPr>
        <p:spPr>
          <a:xfrm>
            <a:off x="6531718" y="468366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花</a:t>
            </a:r>
            <a:endParaRPr lang="zh-CN" altLang="en-US" sz="3200" dirty="0"/>
          </a:p>
        </p:txBody>
      </p:sp>
      <p:sp>
        <p:nvSpPr>
          <p:cNvPr id="18" name="矩形 17"/>
          <p:cNvSpPr/>
          <p:nvPr/>
        </p:nvSpPr>
        <p:spPr>
          <a:xfrm>
            <a:off x="7920251" y="570813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树</a:t>
            </a:r>
            <a:endParaRPr lang="zh-CN" altLang="en-US" sz="3200" dirty="0"/>
          </a:p>
        </p:txBody>
      </p:sp>
      <p:sp>
        <p:nvSpPr>
          <p:cNvPr id="19" name="矩形 18"/>
          <p:cNvSpPr/>
          <p:nvPr/>
        </p:nvSpPr>
        <p:spPr>
          <a:xfrm>
            <a:off x="9384984" y="467520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鸟</a:t>
            </a:r>
            <a:endParaRPr lang="zh-CN" altLang="en-US" sz="3200" dirty="0"/>
          </a:p>
        </p:txBody>
      </p:sp>
      <p:sp>
        <p:nvSpPr>
          <p:cNvPr id="20" name="矩形 19"/>
          <p:cNvSpPr/>
          <p:nvPr/>
        </p:nvSpPr>
        <p:spPr>
          <a:xfrm>
            <a:off x="10883584" y="570813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虫</a:t>
            </a:r>
            <a:endParaRPr lang="zh-CN" altLang="en-US" sz="3200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8890001" y="2700868"/>
            <a:ext cx="2921000" cy="3742267"/>
          </a:xfrm>
          <a:prstGeom prst="roundRect">
            <a:avLst/>
          </a:prstGeom>
          <a:solidFill>
            <a:srgbClr val="CCECFF">
              <a:alpha val="49804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112933" y="2700867"/>
            <a:ext cx="2777067" cy="3742267"/>
          </a:xfrm>
          <a:prstGeom prst="roundRect">
            <a:avLst/>
          </a:prstGeom>
          <a:solidFill>
            <a:srgbClr val="CCECFF">
              <a:alpha val="49804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圆角矩形 20"/>
          <p:cNvSpPr/>
          <p:nvPr/>
        </p:nvSpPr>
        <p:spPr>
          <a:xfrm>
            <a:off x="397933" y="2717801"/>
            <a:ext cx="5723467" cy="3742267"/>
          </a:xfrm>
          <a:prstGeom prst="roundRect">
            <a:avLst/>
          </a:prstGeom>
          <a:solidFill>
            <a:srgbClr val="CCECFF">
              <a:alpha val="49804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996" r="17019"/>
          <a:stretch>
            <a:fillRect/>
          </a:stretch>
        </p:blipFill>
        <p:spPr bwMode="auto">
          <a:xfrm>
            <a:off x="3615267" y="3241683"/>
            <a:ext cx="1168400" cy="144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5096" r="19814"/>
          <a:stretch>
            <a:fillRect/>
          </a:stretch>
        </p:blipFill>
        <p:spPr bwMode="auto">
          <a:xfrm>
            <a:off x="4910667" y="4280481"/>
            <a:ext cx="1143000" cy="142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0084" y="3237979"/>
            <a:ext cx="1155277" cy="144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1779" y="4264074"/>
            <a:ext cx="1388791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64614" y="3221045"/>
            <a:ext cx="1318479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12414" y="4258783"/>
            <a:ext cx="1280053" cy="143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7334" y="3246447"/>
            <a:ext cx="1421879" cy="144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7101" y="4280479"/>
            <a:ext cx="1299633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1129985" y="4683669"/>
            <a:ext cx="595035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云</a:t>
            </a:r>
            <a:endParaRPr lang="zh-CN" altLang="en-US" sz="3200" dirty="0"/>
          </a:p>
        </p:txBody>
      </p:sp>
      <p:sp>
        <p:nvSpPr>
          <p:cNvPr id="14" name="矩形 13"/>
          <p:cNvSpPr/>
          <p:nvPr/>
        </p:nvSpPr>
        <p:spPr>
          <a:xfrm>
            <a:off x="2594719" y="5733535"/>
            <a:ext cx="595035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雨</a:t>
            </a:r>
            <a:endParaRPr lang="zh-CN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3957852" y="4683669"/>
            <a:ext cx="595035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雪</a:t>
            </a:r>
            <a:endParaRPr lang="zh-CN" altLang="en-US" sz="3200" dirty="0"/>
          </a:p>
        </p:txBody>
      </p:sp>
      <p:sp>
        <p:nvSpPr>
          <p:cNvPr id="16" name="矩形 15"/>
          <p:cNvSpPr/>
          <p:nvPr/>
        </p:nvSpPr>
        <p:spPr>
          <a:xfrm>
            <a:off x="5270185" y="5699670"/>
            <a:ext cx="595035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风</a:t>
            </a:r>
            <a:endParaRPr lang="zh-CN" altLang="en-US" sz="3200" dirty="0"/>
          </a:p>
        </p:txBody>
      </p:sp>
      <p:sp>
        <p:nvSpPr>
          <p:cNvPr id="17" name="矩形 16"/>
          <p:cNvSpPr/>
          <p:nvPr/>
        </p:nvSpPr>
        <p:spPr>
          <a:xfrm>
            <a:off x="6531719" y="4683670"/>
            <a:ext cx="595035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花</a:t>
            </a:r>
            <a:endParaRPr lang="zh-CN" altLang="en-US" sz="3200" dirty="0"/>
          </a:p>
        </p:txBody>
      </p:sp>
      <p:sp>
        <p:nvSpPr>
          <p:cNvPr id="18" name="矩形 17"/>
          <p:cNvSpPr/>
          <p:nvPr/>
        </p:nvSpPr>
        <p:spPr>
          <a:xfrm>
            <a:off x="7920252" y="5708135"/>
            <a:ext cx="595035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树</a:t>
            </a:r>
            <a:endParaRPr lang="zh-CN" altLang="en-US" sz="3200" dirty="0"/>
          </a:p>
        </p:txBody>
      </p:sp>
      <p:sp>
        <p:nvSpPr>
          <p:cNvPr id="19" name="矩形 18"/>
          <p:cNvSpPr/>
          <p:nvPr/>
        </p:nvSpPr>
        <p:spPr>
          <a:xfrm>
            <a:off x="9384985" y="4675202"/>
            <a:ext cx="595035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鸟</a:t>
            </a:r>
            <a:endParaRPr lang="zh-CN" altLang="en-US" sz="3200" dirty="0"/>
          </a:p>
        </p:txBody>
      </p:sp>
      <p:sp>
        <p:nvSpPr>
          <p:cNvPr id="20" name="矩形 19"/>
          <p:cNvSpPr/>
          <p:nvPr/>
        </p:nvSpPr>
        <p:spPr>
          <a:xfrm>
            <a:off x="10883585" y="5708135"/>
            <a:ext cx="595035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虫</a:t>
            </a:r>
            <a:endParaRPr lang="zh-CN" altLang="en-US" sz="3200" dirty="0"/>
          </a:p>
        </p:txBody>
      </p:sp>
      <p:sp>
        <p:nvSpPr>
          <p:cNvPr id="24" name="矩形 23"/>
          <p:cNvSpPr/>
          <p:nvPr/>
        </p:nvSpPr>
        <p:spPr>
          <a:xfrm>
            <a:off x="2093838" y="2753266"/>
            <a:ext cx="1569656" cy="36933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zh-CN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“自然现象”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766866" y="2744799"/>
            <a:ext cx="1107992" cy="36933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zh-CN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“动物”</a:t>
            </a:r>
            <a:endParaRPr lang="zh-CN" altLang="en-US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15201" y="2736333"/>
            <a:ext cx="1107992" cy="36933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zh-CN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“植物”</a:t>
            </a:r>
            <a:endParaRPr lang="zh-CN" altLang="en-US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96545" y="277495"/>
            <a:ext cx="11598910" cy="6303645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清刻本悦宋简体" panose="02000000000000000000" pitchFamily="2" charset="-122"/>
            </a:endParaRPr>
          </a:p>
        </p:txBody>
      </p:sp>
      <p:pic>
        <p:nvPicPr>
          <p:cNvPr id="33" name="图片 32" descr="花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32545" y="-10160"/>
            <a:ext cx="3294380" cy="1612900"/>
          </a:xfrm>
          <a:prstGeom prst="rect">
            <a:avLst/>
          </a:prstGeom>
        </p:spPr>
      </p:pic>
      <p:sp>
        <p:nvSpPr>
          <p:cNvPr id="34" name="文本框 1"/>
          <p:cNvSpPr txBox="1"/>
          <p:nvPr/>
        </p:nvSpPr>
        <p:spPr>
          <a:xfrm>
            <a:off x="580023" y="558500"/>
            <a:ext cx="742763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小组合作任务</a:t>
            </a:r>
            <a:r>
              <a:rPr lang="zh-CN" altLang="zh-CN" sz="30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endParaRPr lang="en-US" altLang="zh-CN" sz="3000" b="1" dirty="0" smtClean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0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en-US" altLang="zh-CN" sz="30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同学们，这些事物属于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“自然现象”“动物”“植物”</a:t>
            </a:r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这三类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，请</a:t>
            </a:r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四人一小组，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将生字卡片</a:t>
            </a:r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按照不同的类别</a:t>
            </a:r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帮它们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归类</a:t>
            </a:r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6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zh-CN" altLang="en-US" sz="3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296545" y="277495"/>
            <a:ext cx="11598910" cy="6303645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清刻本悦宋简体" panose="02000000000000000000" pitchFamily="2" charset="-122"/>
            </a:endParaRPr>
          </a:p>
        </p:txBody>
      </p:sp>
      <p:pic>
        <p:nvPicPr>
          <p:cNvPr id="33" name="图片 32" descr="花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2545" y="-10160"/>
            <a:ext cx="3294380" cy="1612900"/>
          </a:xfrm>
          <a:prstGeom prst="rect">
            <a:avLst/>
          </a:prstGeom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4" cstate="print"/>
          <a:srcRect b="30869"/>
          <a:stretch>
            <a:fillRect/>
          </a:stretch>
        </p:blipFill>
        <p:spPr bwMode="auto">
          <a:xfrm>
            <a:off x="2396800" y="2588381"/>
            <a:ext cx="7705987" cy="3395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矩形 29"/>
          <p:cNvSpPr/>
          <p:nvPr/>
        </p:nvSpPr>
        <p:spPr>
          <a:xfrm>
            <a:off x="686541" y="664477"/>
            <a:ext cx="73122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朗读提示：</a:t>
            </a:r>
            <a:endParaRPr lang="en-US" altLang="zh-CN" sz="3000" b="1" dirty="0" smtClean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        同学们，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这首对韵歌从自然现象对起，然后是对动植物，让我们美美地把</a:t>
            </a:r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这两句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朗读一遍吧。</a:t>
            </a:r>
            <a:endParaRPr lang="zh-CN" altLang="en-US" sz="26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296545" y="277495"/>
            <a:ext cx="11598910" cy="6303645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清刻本悦宋简体" panose="02000000000000000000" pitchFamily="2" charset="-122"/>
            </a:endParaRPr>
          </a:p>
        </p:txBody>
      </p:sp>
      <p:pic>
        <p:nvPicPr>
          <p:cNvPr id="33" name="图片 32" descr="花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32545" y="-10160"/>
            <a:ext cx="3294380" cy="16129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41899" y="738156"/>
            <a:ext cx="902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学习提示：</a:t>
            </a:r>
            <a:endParaRPr lang="en-US" altLang="zh-CN" sz="2600" b="1" dirty="0" smtClean="0">
              <a:latin typeface="华文楷体" pitchFamily="2" charset="-122"/>
              <a:ea typeface="华文楷体" pitchFamily="2" charset="-122"/>
            </a:endParaRP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朗读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句子，观察图画，想一想，这个对子中的“山清</a:t>
            </a:r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”</a:t>
            </a: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水秀</a:t>
            </a:r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”“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柳绿</a:t>
            </a:r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”“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桃红”分别指的是画中的哪个部分？</a:t>
            </a:r>
            <a:endParaRPr lang="zh-CN" altLang="en-US" sz="2600" b="1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" name="Picture 2" descr="https://timgsa.baidu.com/timg?image&amp;quality=80&amp;size=b9999_10000&amp;sec=1546683201619&amp;di=4d947a64057ef152da21d5d7347a8558&amp;imgtype=0&amp;src=http%3A%2F%2Fpic.51yuansu.com%2Fpic3%2Fcover%2F02%2F68%2F22%2F5a17d4d82c722_6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7" y="2831977"/>
            <a:ext cx="3178292" cy="259037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矩形 8"/>
          <p:cNvSpPr/>
          <p:nvPr/>
        </p:nvSpPr>
        <p:spPr>
          <a:xfrm>
            <a:off x="4667677" y="3658071"/>
            <a:ext cx="2744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dirty="0" smtClean="0">
                <a:solidFill>
                  <a:srgbClr val="0066CC"/>
                </a:solidFill>
                <a:latin typeface="华文楷体" pitchFamily="2" charset="-122"/>
                <a:ea typeface="华文楷体" pitchFamily="2" charset="-122"/>
              </a:rPr>
              <a:t>山清</a:t>
            </a:r>
            <a:r>
              <a:rPr lang="zh-CN" altLang="zh-CN" sz="36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对</a:t>
            </a:r>
            <a:r>
              <a:rPr lang="zh-CN" altLang="zh-CN" sz="3600" b="1" dirty="0" smtClean="0">
                <a:solidFill>
                  <a:srgbClr val="6699FF"/>
                </a:solidFill>
                <a:latin typeface="华文楷体" pitchFamily="2" charset="-122"/>
                <a:ea typeface="华文楷体" pitchFamily="2" charset="-122"/>
              </a:rPr>
              <a:t>水秀</a:t>
            </a:r>
            <a:r>
              <a:rPr lang="zh-CN" altLang="en-US" sz="3600" b="1" dirty="0" smtClean="0">
                <a:solidFill>
                  <a:srgbClr val="6699FF"/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endParaRPr lang="en-US" altLang="zh-CN" sz="3600" b="1" dirty="0" smtClean="0">
              <a:solidFill>
                <a:srgbClr val="66CCFF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zh-CN" sz="3600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柳绿</a:t>
            </a:r>
            <a:r>
              <a:rPr lang="zh-CN" altLang="zh-CN" sz="3600" b="1" dirty="0" smtClean="0">
                <a:solidFill>
                  <a:schemeClr val="accent4"/>
                </a:solidFill>
                <a:latin typeface="华文楷体" pitchFamily="2" charset="-122"/>
                <a:ea typeface="华文楷体" pitchFamily="2" charset="-122"/>
              </a:rPr>
              <a:t>对</a:t>
            </a:r>
            <a:r>
              <a:rPr lang="zh-CN" altLang="zh-CN" sz="3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桃红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3600" b="1" dirty="0" smtClean="0">
              <a:solidFill>
                <a:srgbClr val="FF7C8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4604546" y="3193035"/>
            <a:ext cx="2834941" cy="2134742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78890" y="5750708"/>
            <a:ext cx="108840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柳对桃是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植物对植物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，绿对红是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颜色对颜色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，山对水是</a:t>
            </a:r>
            <a:r>
              <a:rPr lang="zh-CN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事物对事物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69158" y="3659558"/>
            <a:ext cx="2744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dirty="0" smtClean="0">
                <a:latin typeface="华文楷体" pitchFamily="2" charset="-122"/>
                <a:ea typeface="华文楷体" pitchFamily="2" charset="-122"/>
              </a:rPr>
              <a:t>山清对水秀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，</a:t>
            </a:r>
            <a:endParaRPr lang="en-US" altLang="zh-CN" sz="36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zh-CN" sz="3600" b="1" dirty="0" smtClean="0">
                <a:latin typeface="华文楷体" pitchFamily="2" charset="-122"/>
                <a:ea typeface="华文楷体" pitchFamily="2" charset="-122"/>
              </a:rPr>
              <a:t>柳绿对桃红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3600" b="1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/>
          <a:srcRect l="68412" t="45323" b="14390"/>
          <a:stretch>
            <a:fillRect/>
          </a:stretch>
        </p:blipFill>
        <p:spPr bwMode="auto">
          <a:xfrm>
            <a:off x="7984975" y="3024462"/>
            <a:ext cx="2810271" cy="2318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296545" y="277495"/>
            <a:ext cx="11598910" cy="6303645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清刻本悦宋简体" panose="02000000000000000000" pitchFamily="2" charset="-122"/>
            </a:endParaRPr>
          </a:p>
        </p:txBody>
      </p:sp>
      <p:pic>
        <p:nvPicPr>
          <p:cNvPr id="33" name="图片 32" descr="花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2545" y="-10160"/>
            <a:ext cx="3294380" cy="1612900"/>
          </a:xfrm>
          <a:prstGeom prst="rect">
            <a:avLst/>
          </a:prstGeom>
        </p:spPr>
      </p:pic>
      <p:grpSp>
        <p:nvGrpSpPr>
          <p:cNvPr id="2" name="组合 26"/>
          <p:cNvGrpSpPr/>
          <p:nvPr/>
        </p:nvGrpSpPr>
        <p:grpSpPr>
          <a:xfrm>
            <a:off x="2618745" y="2432483"/>
            <a:ext cx="6407560" cy="4083728"/>
            <a:chOff x="2267744" y="2211710"/>
            <a:chExt cx="4420766" cy="2859782"/>
          </a:xfrm>
        </p:grpSpPr>
        <p:pic>
          <p:nvPicPr>
            <p:cNvPr id="28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744" y="2211710"/>
              <a:ext cx="4420766" cy="28597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矩形 28"/>
            <p:cNvSpPr/>
            <p:nvPr/>
          </p:nvSpPr>
          <p:spPr>
            <a:xfrm>
              <a:off x="5508104" y="4587974"/>
              <a:ext cx="86409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686540" y="664477"/>
            <a:ext cx="81289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朗读提示：</a:t>
            </a:r>
            <a:endParaRPr lang="en-US" altLang="zh-CN" sz="3000" b="1" dirty="0" smtClean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        同学们，对韵歌的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最后是美景“山清水秀、柳绿桃红”的对子，为我们勾勒了一幅大自然美丽的画卷。</a:t>
            </a:r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咱们男女生合作，再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把课文朗读一遍吧。</a:t>
            </a:r>
            <a:endParaRPr lang="zh-CN" altLang="en-US" sz="26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296545" y="277495"/>
            <a:ext cx="11598910" cy="6303645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清刻本悦宋简体" panose="02000000000000000000" pitchFamily="2" charset="-122"/>
            </a:endParaRPr>
          </a:p>
        </p:txBody>
      </p:sp>
      <p:pic>
        <p:nvPicPr>
          <p:cNvPr id="33" name="图片 32" descr="花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32545" y="-10160"/>
            <a:ext cx="3294380" cy="16129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90847" y="712368"/>
            <a:ext cx="820692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小游戏：</a:t>
            </a:r>
            <a:endParaRPr lang="en-US" altLang="zh-CN" sz="3000" b="1" dirty="0" smtClean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    在课文</a:t>
            </a: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金木水火土</a:t>
            </a: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中藏着一些单字对，你能把它们找出来吗？试一试。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 cstate="print"/>
          <a:srcRect r="1116"/>
          <a:stretch>
            <a:fillRect/>
          </a:stretch>
        </p:blipFill>
        <p:spPr bwMode="auto">
          <a:xfrm>
            <a:off x="3783855" y="2295177"/>
            <a:ext cx="4392480" cy="386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5523899" y="3528576"/>
            <a:ext cx="763910" cy="572933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white">
          <a:xfrm>
            <a:off x="4797901" y="4102667"/>
            <a:ext cx="763910" cy="572933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white">
          <a:xfrm>
            <a:off x="5882952" y="4120422"/>
            <a:ext cx="763910" cy="572933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white">
          <a:xfrm>
            <a:off x="4797901" y="4766520"/>
            <a:ext cx="763910" cy="572933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white">
          <a:xfrm>
            <a:off x="5891830" y="4784276"/>
            <a:ext cx="763910" cy="572933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00547" y="3208823"/>
            <a:ext cx="244169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意思相对</a:t>
            </a:r>
            <a:endParaRPr lang="en-US" altLang="zh-CN" sz="4400" dirty="0" smtClean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zh-CN" sz="44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字数相</a:t>
            </a:r>
            <a:r>
              <a:rPr lang="zh-CN" altLang="en-US" sz="44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等</a:t>
            </a:r>
            <a:endParaRPr lang="en-US" altLang="zh-CN" sz="4400" dirty="0" smtClean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44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韵脚相同</a:t>
            </a:r>
            <a:endParaRPr lang="zh-CN" alt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346</Words>
  <Application>Microsoft Office PowerPoint</Application>
  <PresentationFormat>宽屏</PresentationFormat>
  <Paragraphs>53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等线</vt:lpstr>
      <vt:lpstr>方正清刻本悦宋简体</vt:lpstr>
      <vt:lpstr>黑体</vt:lpstr>
      <vt:lpstr>华文楷体</vt:lpstr>
      <vt:lpstr>宋体</vt:lpstr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42</cp:revision>
  <dcterms:created xsi:type="dcterms:W3CDTF">2017-09-19T13:34:00Z</dcterms:created>
  <dcterms:modified xsi:type="dcterms:W3CDTF">2019-07-25T08:17:49Z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